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86" r:id="rId2"/>
    <p:sldMasterId id="2147483725" r:id="rId3"/>
    <p:sldMasterId id="2147483751" r:id="rId4"/>
    <p:sldMasterId id="2147483764" r:id="rId5"/>
    <p:sldMasterId id="2147483777" r:id="rId6"/>
    <p:sldMasterId id="2147483790" r:id="rId7"/>
    <p:sldMasterId id="2147483827" r:id="rId8"/>
  </p:sldMasterIdLst>
  <p:notesMasterIdLst>
    <p:notesMasterId r:id="rId29"/>
  </p:notesMasterIdLst>
  <p:sldIdLst>
    <p:sldId id="257" r:id="rId9"/>
    <p:sldId id="282" r:id="rId10"/>
    <p:sldId id="295" r:id="rId11"/>
    <p:sldId id="283" r:id="rId12"/>
    <p:sldId id="284" r:id="rId13"/>
    <p:sldId id="260" r:id="rId14"/>
    <p:sldId id="261" r:id="rId15"/>
    <p:sldId id="289" r:id="rId16"/>
    <p:sldId id="290" r:id="rId17"/>
    <p:sldId id="291" r:id="rId18"/>
    <p:sldId id="293" r:id="rId19"/>
    <p:sldId id="267" r:id="rId20"/>
    <p:sldId id="294" r:id="rId21"/>
    <p:sldId id="288" r:id="rId22"/>
    <p:sldId id="287" r:id="rId23"/>
    <p:sldId id="281" r:id="rId24"/>
    <p:sldId id="285" r:id="rId25"/>
    <p:sldId id="286" r:id="rId26"/>
    <p:sldId id="266" r:id="rId27"/>
    <p:sldId id="268"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entury Gothic" panose="020B0502020202020204" pitchFamily="34" charset="0"/>
      <p:regular r:id="rId36"/>
      <p:bold r:id="rId37"/>
      <p:italic r:id="rId38"/>
      <p:boldItalic r:id="rId39"/>
    </p:embeddedFont>
    <p:embeddedFont>
      <p:font typeface="Corbel" panose="020B0503020204020204" pitchFamily="34" charset="0"/>
      <p:regular r:id="rId40"/>
      <p:bold r:id="rId41"/>
      <p:italic r:id="rId42"/>
      <p:boldItalic r:id="rId43"/>
    </p:embeddedFont>
    <p:embeddedFont>
      <p:font typeface="Garamond" panose="02020404030301010803" pitchFamily="18" charset="0"/>
      <p:regular r:id="rId44"/>
      <p:bold r:id="rId45"/>
      <p:italic r:id="rId46"/>
    </p:embeddedFont>
    <p:embeddedFont>
      <p:font typeface="Old Standard TT" panose="020B0604020202020204" charset="0"/>
      <p:regular r:id="rId47"/>
      <p:bold r:id="rId48"/>
      <p:italic r:id="rId49"/>
    </p:embeddedFont>
    <p:embeddedFont>
      <p:font typeface="Wingdings 3" panose="05040102010807070707" pitchFamily="18" charset="2"/>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Master" Target="slideMasters/slideMaster8.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646"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7"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1048608"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09"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ganesh</a:t>
            </a:r>
            <a:endParaRPr lang="en-US" dirty="0"/>
          </a:p>
        </p:txBody>
      </p:sp>
    </p:spTree>
    <p:extLst>
      <p:ext uri="{BB962C8B-B14F-4D97-AF65-F5344CB8AC3E}">
        <p14:creationId xmlns:p14="http://schemas.microsoft.com/office/powerpoint/2010/main" val="407766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likhitha</a:t>
            </a:r>
            <a:endParaRPr lang="en-US" dirty="0"/>
          </a:p>
        </p:txBody>
      </p:sp>
    </p:spTree>
    <p:extLst>
      <p:ext uri="{BB962C8B-B14F-4D97-AF65-F5344CB8AC3E}">
        <p14:creationId xmlns:p14="http://schemas.microsoft.com/office/powerpoint/2010/main" val="2674441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Likhitha</a:t>
            </a:r>
            <a:endParaRPr lang="en-US" dirty="0"/>
          </a:p>
        </p:txBody>
      </p:sp>
    </p:spTree>
    <p:extLst>
      <p:ext uri="{BB962C8B-B14F-4D97-AF65-F5344CB8AC3E}">
        <p14:creationId xmlns:p14="http://schemas.microsoft.com/office/powerpoint/2010/main" val="1133008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Likhitha</a:t>
            </a:r>
            <a:endParaRPr lang="en-US" dirty="0"/>
          </a:p>
        </p:txBody>
      </p:sp>
    </p:spTree>
    <p:extLst>
      <p:ext uri="{BB962C8B-B14F-4D97-AF65-F5344CB8AC3E}">
        <p14:creationId xmlns:p14="http://schemas.microsoft.com/office/powerpoint/2010/main" val="202940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Likhitha</a:t>
            </a:r>
            <a:endParaRPr lang="en-US" dirty="0"/>
          </a:p>
        </p:txBody>
      </p:sp>
    </p:spTree>
    <p:extLst>
      <p:ext uri="{BB962C8B-B14F-4D97-AF65-F5344CB8AC3E}">
        <p14:creationId xmlns:p14="http://schemas.microsoft.com/office/powerpoint/2010/main" val="2054802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ganesh</a:t>
            </a:r>
            <a:endParaRPr lang="en-US" dirty="0"/>
          </a:p>
        </p:txBody>
      </p:sp>
    </p:spTree>
    <p:extLst>
      <p:ext uri="{BB962C8B-B14F-4D97-AF65-F5344CB8AC3E}">
        <p14:creationId xmlns:p14="http://schemas.microsoft.com/office/powerpoint/2010/main" val="1750424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ganesh</a:t>
            </a:r>
            <a:endParaRPr lang="en-US" dirty="0"/>
          </a:p>
        </p:txBody>
      </p:sp>
    </p:spTree>
    <p:extLst>
      <p:ext uri="{BB962C8B-B14F-4D97-AF65-F5344CB8AC3E}">
        <p14:creationId xmlns:p14="http://schemas.microsoft.com/office/powerpoint/2010/main" val="3720417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048592"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err="1"/>
              <a:t>ganesh</a:t>
            </a:r>
            <a:endParaRPr dirty="0"/>
          </a:p>
        </p:txBody>
      </p:sp>
      <p:sp>
        <p:nvSpPr>
          <p:cNvPr id="1048593"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04858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7" name="Google Shape;1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Jagadesh</a:t>
            </a:r>
            <a:endParaRPr lang="en-US" dirty="0"/>
          </a:p>
        </p:txBody>
      </p:sp>
    </p:spTree>
    <p:extLst>
      <p:ext uri="{BB962C8B-B14F-4D97-AF65-F5344CB8AC3E}">
        <p14:creationId xmlns:p14="http://schemas.microsoft.com/office/powerpoint/2010/main" val="51372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Jagadesh</a:t>
            </a:r>
            <a:endParaRPr lang="en-US" dirty="0"/>
          </a:p>
        </p:txBody>
      </p:sp>
    </p:spTree>
    <p:extLst>
      <p:ext uri="{BB962C8B-B14F-4D97-AF65-F5344CB8AC3E}">
        <p14:creationId xmlns:p14="http://schemas.microsoft.com/office/powerpoint/2010/main" val="34357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jagadesh</a:t>
            </a:r>
            <a:endParaRPr lang="en-US" dirty="0"/>
          </a:p>
        </p:txBody>
      </p:sp>
    </p:spTree>
    <p:extLst>
      <p:ext uri="{BB962C8B-B14F-4D97-AF65-F5344CB8AC3E}">
        <p14:creationId xmlns:p14="http://schemas.microsoft.com/office/powerpoint/2010/main" val="814162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jagadesh</a:t>
            </a:r>
            <a:endParaRPr lang="en-US" dirty="0"/>
          </a:p>
        </p:txBody>
      </p:sp>
    </p:spTree>
    <p:extLst>
      <p:ext uri="{BB962C8B-B14F-4D97-AF65-F5344CB8AC3E}">
        <p14:creationId xmlns:p14="http://schemas.microsoft.com/office/powerpoint/2010/main" val="257473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1048619"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err="1"/>
              <a:t>ganesh</a:t>
            </a:r>
            <a:endParaRPr dirty="0"/>
          </a:p>
        </p:txBody>
      </p:sp>
      <p:sp>
        <p:nvSpPr>
          <p:cNvPr id="1048620" name="Google Shape;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1048622"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err="1"/>
              <a:t>ganesh</a:t>
            </a:r>
            <a:endParaRPr dirty="0"/>
          </a:p>
        </p:txBody>
      </p:sp>
      <p:sp>
        <p:nvSpPr>
          <p:cNvPr id="1048623"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ganesh</a:t>
            </a:r>
            <a:endParaRPr lang="en-US" dirty="0"/>
          </a:p>
        </p:txBody>
      </p:sp>
    </p:spTree>
    <p:extLst>
      <p:ext uri="{BB962C8B-B14F-4D97-AF65-F5344CB8AC3E}">
        <p14:creationId xmlns:p14="http://schemas.microsoft.com/office/powerpoint/2010/main" val="345370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ganesh</a:t>
            </a:r>
            <a:endParaRPr lang="en-US" dirty="0"/>
          </a:p>
        </p:txBody>
      </p:sp>
    </p:spTree>
    <p:extLst>
      <p:ext uri="{BB962C8B-B14F-4D97-AF65-F5344CB8AC3E}">
        <p14:creationId xmlns:p14="http://schemas.microsoft.com/office/powerpoint/2010/main" val="304433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5875-FAFD-435D-92D3-1925550639F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CC9DCE5-0727-453D-BBC5-B1D3C25D3D7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DEA1D4F-94FA-4605-8B23-A3B361F66B80}"/>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EF09BB7C-ECFA-446C-ADC8-64ED56E36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3F784-7029-45D2-B079-1DF2D7462C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709347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546B-80EC-4D0F-A93E-84CD48BEFC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A1E002-7544-4325-B624-7A51F92DDE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C6BED-9710-4A4F-A2E2-EF6CFDF2D726}"/>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49CDF23A-455B-46C6-8D09-CC3C63B8C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13CF8-BE64-4FDE-B0AF-3B8C4F044C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72428618"/>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4703856"/>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8110397"/>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9160352"/>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5098845"/>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4639707"/>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46195911"/>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9694666"/>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320633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47F6C-8C9E-4292-9FF5-FA918D30716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07479-5BC1-49AE-B0E1-BCB3B91C84B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7D051-A2D2-4DFC-BB68-D4CE76A73D10}"/>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CE25EEBC-1938-4B5E-800E-767A0FD13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4FDB2-501C-4656-AB85-86228A42E7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42959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4287768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
        <p:cNvGrpSpPr/>
        <p:nvPr/>
      </p:nvGrpSpPr>
      <p:grpSpPr>
        <a:xfrm>
          <a:off x="0" y="0"/>
          <a:ext cx="0" cy="0"/>
          <a:chOff x="0" y="0"/>
          <a:chExt cx="0" cy="0"/>
        </a:xfrm>
      </p:grpSpPr>
      <p:sp>
        <p:nvSpPr>
          <p:cNvPr id="1048588" name="Google Shape;26;p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lvl1pPr>
          </a:lstStyle>
          <a:p>
            <a:endParaRPr/>
          </a:p>
        </p:txBody>
      </p:sp>
      <p:sp>
        <p:nvSpPr>
          <p:cNvPr id="1048589"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2718322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7764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2796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8337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142453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86939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1176735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8520-DF0E-4FA0-9F71-5F39244072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26C1BB-4383-4D3B-B04F-EAC36FC33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7B760-D055-424D-BF1C-DECAFD9E0473}"/>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4F6D7167-AC4E-4FD7-9732-0CD059FB1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F1203-97BC-4CEC-A3E5-B905072A58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3984658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8964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180293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9463949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190434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0223582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2695230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
        <p:cNvGrpSpPr/>
        <p:nvPr/>
      </p:nvGrpSpPr>
      <p:grpSpPr>
        <a:xfrm>
          <a:off x="0" y="0"/>
          <a:ext cx="0" cy="0"/>
          <a:chOff x="0" y="0"/>
          <a:chExt cx="0" cy="0"/>
        </a:xfrm>
      </p:grpSpPr>
      <p:sp>
        <p:nvSpPr>
          <p:cNvPr id="1048588" name="Google Shape;26;p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lvl1pPr>
          </a:lstStyle>
          <a:p>
            <a:endParaRPr/>
          </a:p>
        </p:txBody>
      </p:sp>
      <p:sp>
        <p:nvSpPr>
          <p:cNvPr id="1048589"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1716101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29443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32451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4532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1CC0-2286-4B69-9602-7A259CD2CAF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5E91646-EBC4-45A4-BDEE-85C084C07B5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F3DF89-D96B-4DDE-9BC6-D73AA4FFEA55}"/>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8245D63B-26D2-48DF-968C-93C8D39A9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0824-EF6B-4DF0-8DAA-275A181A38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9742949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6774018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234103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7267583"/>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887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984002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8822328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3272466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640481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1763379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90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C11E-AE93-4F1E-AC82-C8CAB94B1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73776-77B5-4759-843B-FDA714BAE38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00C8D8-BA45-4B85-AA48-44D5FBD6134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BAFE25-C733-438F-8E90-BC8FB25F65B3}"/>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a:extLst>
              <a:ext uri="{FF2B5EF4-FFF2-40B4-BE49-F238E27FC236}">
                <a16:creationId xmlns:a16="http://schemas.microsoft.com/office/drawing/2014/main" id="{3F64CD25-25F3-4220-9BFB-3F271E9D3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07FBA-FEE9-4C5B-84E0-2400193465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8625979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205098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38263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983288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577061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1550877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452686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011645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1261472"/>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617939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69609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4274-3125-44DE-B981-4791A9438D8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12A17-7209-430E-ABD3-E221B606A3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C0535-E091-4A61-AEED-E4E8B92A45E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B2B556-9FC9-43B3-B87A-D975233ADF2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3BA80-273A-41A9-82A7-FED5EAE5381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62A758-89CC-4097-B05B-7A9C9B34D069}"/>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a:extLst>
              <a:ext uri="{FF2B5EF4-FFF2-40B4-BE49-F238E27FC236}">
                <a16:creationId xmlns:a16="http://schemas.microsoft.com/office/drawing/2014/main" id="{2424BBA2-3D96-439C-8745-EDA784B86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D22A03-EC22-4101-A806-3F35B0FD71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3243452"/>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31786722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4123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629689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35607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2324349"/>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839130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3925854"/>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2977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5369216"/>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95954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E02D-7484-4B4A-8A16-B3F60358B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2ED6C6-5BE7-4EB5-AD28-E457E1EF9472}"/>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a:extLst>
              <a:ext uri="{FF2B5EF4-FFF2-40B4-BE49-F238E27FC236}">
                <a16:creationId xmlns:a16="http://schemas.microsoft.com/office/drawing/2014/main" id="{84513DB4-6C48-4320-AC9B-6743F4496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D23050-9BC6-48AC-92F5-83F7364FA2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31461931"/>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62418975"/>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557186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4076367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574744"/>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504236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554620"/>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3039566"/>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6116877"/>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7223933"/>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C1781-90AF-464F-9563-C1229E61540F}" type="datetimeFigureOut">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50458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13459-818F-45A0-BE67-0BBDF77D3D2E}"/>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3" name="Footer Placeholder 2">
            <a:extLst>
              <a:ext uri="{FF2B5EF4-FFF2-40B4-BE49-F238E27FC236}">
                <a16:creationId xmlns:a16="http://schemas.microsoft.com/office/drawing/2014/main" id="{CECEECC7-F35A-47F7-A217-186806C13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8362A-6A32-4435-B45B-B1DD77DF38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459265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475626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0447844"/>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9554231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5098039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048580" name="Google Shape;17;p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lvl1pPr>
            <a:lvl2pPr lvl="1" algn="l">
              <a:lnSpc>
                <a:spcPct val="100000"/>
              </a:lnSpc>
              <a:spcBef>
                <a:spcPts val="0"/>
              </a:spcBef>
              <a:spcAft>
                <a:spcPts val="0"/>
              </a:spcAft>
              <a:buSzPts val="3000"/>
              <a:buNone/>
            </a:lvl2pPr>
            <a:lvl3pPr lvl="2" algn="l">
              <a:lnSpc>
                <a:spcPct val="100000"/>
              </a:lnSpc>
              <a:spcBef>
                <a:spcPts val="0"/>
              </a:spcBef>
              <a:spcAft>
                <a:spcPts val="0"/>
              </a:spcAft>
              <a:buSzPts val="3000"/>
              <a:buNone/>
            </a:lvl3pPr>
            <a:lvl4pPr lvl="3" algn="l">
              <a:lnSpc>
                <a:spcPct val="100000"/>
              </a:lnSpc>
              <a:spcBef>
                <a:spcPts val="0"/>
              </a:spcBef>
              <a:spcAft>
                <a:spcPts val="0"/>
              </a:spcAft>
              <a:buSzPts val="3000"/>
              <a:buNone/>
            </a:lvl4pPr>
            <a:lvl5pPr lvl="4" algn="l">
              <a:lnSpc>
                <a:spcPct val="100000"/>
              </a:lnSpc>
              <a:spcBef>
                <a:spcPts val="0"/>
              </a:spcBef>
              <a:spcAft>
                <a:spcPts val="0"/>
              </a:spcAft>
              <a:buSzPts val="3000"/>
              <a:buNone/>
            </a:lvl5pPr>
            <a:lvl6pPr lvl="5" algn="l">
              <a:lnSpc>
                <a:spcPct val="100000"/>
              </a:lnSpc>
              <a:spcBef>
                <a:spcPts val="0"/>
              </a:spcBef>
              <a:spcAft>
                <a:spcPts val="0"/>
              </a:spcAft>
              <a:buSzPts val="3000"/>
              <a:buNone/>
            </a:lvl6pPr>
            <a:lvl7pPr lvl="6" algn="l">
              <a:lnSpc>
                <a:spcPct val="100000"/>
              </a:lnSpc>
              <a:spcBef>
                <a:spcPts val="0"/>
              </a:spcBef>
              <a:spcAft>
                <a:spcPts val="0"/>
              </a:spcAft>
              <a:buSzPts val="3000"/>
              <a:buNone/>
            </a:lvl7pPr>
            <a:lvl8pPr lvl="7" algn="l">
              <a:lnSpc>
                <a:spcPct val="100000"/>
              </a:lnSpc>
              <a:spcBef>
                <a:spcPts val="0"/>
              </a:spcBef>
              <a:spcAft>
                <a:spcPts val="0"/>
              </a:spcAft>
              <a:buSzPts val="3000"/>
              <a:buNone/>
            </a:lvl8pPr>
            <a:lvl9pPr lvl="8" algn="l">
              <a:lnSpc>
                <a:spcPct val="100000"/>
              </a:lnSpc>
              <a:spcBef>
                <a:spcPts val="0"/>
              </a:spcBef>
              <a:spcAft>
                <a:spcPts val="0"/>
              </a:spcAft>
              <a:buSzPts val="3000"/>
              <a:buNone/>
            </a:lvl9pPr>
          </a:lstStyle>
          <a:p>
            <a:endParaRPr/>
          </a:p>
        </p:txBody>
      </p:sp>
      <p:sp>
        <p:nvSpPr>
          <p:cNvPr id="1048581" name="Google Shape;18;p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lvl1pPr>
            <a:lvl2pPr marL="914400" lvl="1" indent="-317500" algn="l">
              <a:lnSpc>
                <a:spcPct val="115000"/>
              </a:lnSpc>
              <a:spcBef>
                <a:spcPts val="1600"/>
              </a:spcBef>
              <a:spcAft>
                <a:spcPts val="0"/>
              </a:spcAft>
              <a:buSzPts val="1400"/>
              <a:buChar char="○"/>
            </a:lvl2pPr>
            <a:lvl3pPr marL="1371600" lvl="2" indent="-317500" algn="l">
              <a:lnSpc>
                <a:spcPct val="115000"/>
              </a:lnSpc>
              <a:spcBef>
                <a:spcPts val="1600"/>
              </a:spcBef>
              <a:spcAft>
                <a:spcPts val="0"/>
              </a:spcAft>
              <a:buSzPts val="1400"/>
              <a:buChar char="■"/>
            </a:lvl3pPr>
            <a:lvl4pPr marL="1828800" lvl="3" indent="-317500" algn="l">
              <a:lnSpc>
                <a:spcPct val="115000"/>
              </a:lnSpc>
              <a:spcBef>
                <a:spcPts val="1600"/>
              </a:spcBef>
              <a:spcAft>
                <a:spcPts val="0"/>
              </a:spcAft>
              <a:buSzPts val="1400"/>
              <a:buChar char="●"/>
            </a:lvl4pPr>
            <a:lvl5pPr marL="2286000" lvl="4" indent="-317500" algn="l">
              <a:lnSpc>
                <a:spcPct val="115000"/>
              </a:lnSpc>
              <a:spcBef>
                <a:spcPts val="1600"/>
              </a:spcBef>
              <a:spcAft>
                <a:spcPts val="0"/>
              </a:spcAft>
              <a:buSzPts val="1400"/>
              <a:buChar char="○"/>
            </a:lvl5pPr>
            <a:lvl6pPr marL="2743200" lvl="5" indent="-317500" algn="l">
              <a:lnSpc>
                <a:spcPct val="115000"/>
              </a:lnSpc>
              <a:spcBef>
                <a:spcPts val="1600"/>
              </a:spcBef>
              <a:spcAft>
                <a:spcPts val="0"/>
              </a:spcAft>
              <a:buSzPts val="1400"/>
              <a:buChar char="■"/>
            </a:lvl6pPr>
            <a:lvl7pPr marL="3200400" lvl="6" indent="-317500" algn="l">
              <a:lnSpc>
                <a:spcPct val="115000"/>
              </a:lnSpc>
              <a:spcBef>
                <a:spcPts val="1600"/>
              </a:spcBef>
              <a:spcAft>
                <a:spcPts val="0"/>
              </a:spcAft>
              <a:buSzPts val="1400"/>
              <a:buChar char="●"/>
            </a:lvl7pPr>
            <a:lvl8pPr marL="3657600" lvl="7" indent="-317500" algn="l">
              <a:lnSpc>
                <a:spcPct val="115000"/>
              </a:lnSpc>
              <a:spcBef>
                <a:spcPts val="1600"/>
              </a:spcBef>
              <a:spcAft>
                <a:spcPts val="0"/>
              </a:spcAft>
              <a:buSzPts val="1400"/>
              <a:buChar char="○"/>
            </a:lvl8pPr>
            <a:lvl9pPr marL="4114800" lvl="8" indent="-317500" algn="l">
              <a:lnSpc>
                <a:spcPct val="115000"/>
              </a:lnSpc>
              <a:spcBef>
                <a:spcPts val="1600"/>
              </a:spcBef>
              <a:spcAft>
                <a:spcPts val="1600"/>
              </a:spcAft>
              <a:buSzPts val="1400"/>
              <a:buChar char="■"/>
            </a:lvl9pPr>
          </a:lstStyle>
          <a:p>
            <a:endParaRPr/>
          </a:p>
        </p:txBody>
      </p:sp>
      <p:sp>
        <p:nvSpPr>
          <p:cNvPr id="1048582"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lang="en-US"/>
          </a:p>
        </p:txBody>
      </p:sp>
    </p:spTree>
    <p:extLst>
      <p:ext uri="{BB962C8B-B14F-4D97-AF65-F5344CB8AC3E}">
        <p14:creationId xmlns:p14="http://schemas.microsoft.com/office/powerpoint/2010/main" val="30733366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049707"/>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6093289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304741"/>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60174952"/>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7707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0352-093C-454B-8C0E-B7F7035E592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BF70D84-CCF5-483E-9BC1-72C249AAFF4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E31E6A-C56C-4EE8-AC47-2DC664BD76D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AB0F09B-AECA-4417-80E2-E732DAC03DF4}"/>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a:extLst>
              <a:ext uri="{FF2B5EF4-FFF2-40B4-BE49-F238E27FC236}">
                <a16:creationId xmlns:a16="http://schemas.microsoft.com/office/drawing/2014/main" id="{BA1C4F5F-2313-4726-8A0C-58310C224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AA286-9EE7-4A2F-80DB-54A3D6F77A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005183"/>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46466"/>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C1781-90AF-464F-9563-C1229E61540F}" type="datetimeFigureOut">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764070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161380"/>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7341133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4102141"/>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297615"/>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014040"/>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0350197"/>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0949784"/>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9002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98E8-FDF7-4D2F-926F-0927E7E7D22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43652BB-BCCE-48E1-8916-014034B3D75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411A490-AC60-42BA-8355-C321FB8C715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946D6F-AF22-434A-9303-C12276617904}"/>
              </a:ext>
            </a:extLst>
          </p:cNvPr>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a:extLst>
              <a:ext uri="{FF2B5EF4-FFF2-40B4-BE49-F238E27FC236}">
                <a16:creationId xmlns:a16="http://schemas.microsoft.com/office/drawing/2014/main" id="{297FD996-425C-45C9-A54D-48A3B6B25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115FCA-C8BF-4059-83C1-842EBF0BE4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8957333"/>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699565"/>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50504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089421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9218533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DC1781-90AF-464F-9563-C1229E61540F}" type="datetimeFigureOut">
              <a:rPr lang="en-US" smtClean="0"/>
              <a:t>6/3/2020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710698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8114630"/>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DC1781-90AF-464F-9563-C1229E61540F}" type="datetimeFigureOut">
              <a:rPr lang="en-US" smtClean="0"/>
              <a:t>6/3/2020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971949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DC1781-90AF-464F-9563-C1229E61540F}" type="datetimeFigureOut">
              <a:rPr lang="en-US" smtClean="0"/>
              <a:t>6/3/2020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8751465"/>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C1781-90AF-464F-9563-C1229E61540F}" type="datetimeFigureOut">
              <a:rPr lang="en-US" smtClean="0"/>
              <a:t>6/3/2020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24216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9DC1781-90AF-464F-9563-C1229E61540F}" type="datetimeFigureOut">
              <a:rPr lang="en-US" smtClean="0"/>
              <a:t>6/3/2020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55151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5.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4E56F-FB49-4F7E-A83B-598BC6174D3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195859-186A-42A5-8733-70498772EA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FD3F27-5679-4408-B06D-750A3ED88A6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9DC1781-90AF-464F-9563-C1229E61540F}" type="datetimeFigureOut">
              <a:rPr lang="en-US" smtClean="0"/>
              <a:t>6/3/2020</a:t>
            </a:fld>
            <a:endParaRPr lang="en-US"/>
          </a:p>
        </p:txBody>
      </p:sp>
      <p:sp>
        <p:nvSpPr>
          <p:cNvPr id="5" name="Footer Placeholder 4">
            <a:extLst>
              <a:ext uri="{FF2B5EF4-FFF2-40B4-BE49-F238E27FC236}">
                <a16:creationId xmlns:a16="http://schemas.microsoft.com/office/drawing/2014/main" id="{494A5DEA-1A59-4788-8F48-09394153B16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58B726-2CF2-45BB-9550-90017B7DE8D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7770906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33110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808" r:id="rId13"/>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347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22329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94471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lvl1pPr algn="l">
              <a:defRPr sz="900">
                <a:solidFill>
                  <a:schemeClr val="accent1"/>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lvl1pPr algn="ctr">
              <a:defRPr sz="900">
                <a:solidFill>
                  <a:schemeClr val="accent1"/>
                </a:solidFill>
              </a:defRPr>
            </a:lvl1pPr>
          </a:lstStyle>
          <a:p>
            <a:endParaRPr lang="en-US"/>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8292111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806069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89DC1781-90AF-464F-9563-C1229E61540F}" type="datetimeFigureOut">
              <a:rPr lang="en-US" smtClean="0"/>
              <a:t>6/3/2020</a:t>
            </a:fld>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057884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6.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1048606" name="Google Shape;56;p12"/>
          <p:cNvSpPr txBox="1">
            <a:spLocks noGrp="1"/>
          </p:cNvSpPr>
          <p:nvPr>
            <p:ph type="ctrTitle"/>
          </p:nvPr>
        </p:nvSpPr>
        <p:spPr>
          <a:xfrm>
            <a:off x="1458497" y="213087"/>
            <a:ext cx="6976957" cy="1116808"/>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4200"/>
              <a:buNone/>
            </a:pPr>
            <a:br>
              <a:rPr lang="en-US" sz="2400" b="1" dirty="0">
                <a:latin typeface="Times New Roman"/>
                <a:ea typeface="Times New Roman"/>
                <a:cs typeface="Times New Roman"/>
                <a:sym typeface="Times New Roman"/>
              </a:rPr>
            </a:br>
            <a:br>
              <a:rPr lang="en-US" sz="2400" b="1" dirty="0">
                <a:latin typeface="Times New Roman"/>
                <a:ea typeface="Times New Roman"/>
                <a:cs typeface="Times New Roman"/>
                <a:sym typeface="Times New Roman"/>
              </a:rPr>
            </a:br>
            <a:br>
              <a:rPr lang="en-US" sz="2400" b="1" dirty="0">
                <a:latin typeface="Times New Roman"/>
                <a:ea typeface="Times New Roman"/>
                <a:cs typeface="Times New Roman"/>
                <a:sym typeface="Times New Roman"/>
              </a:rPr>
            </a:br>
            <a:br>
              <a:rPr lang="en-US" sz="2400" b="1" dirty="0">
                <a:latin typeface="Times New Roman"/>
                <a:ea typeface="Times New Roman"/>
                <a:cs typeface="Times New Roman"/>
                <a:sym typeface="Times New Roman"/>
              </a:rPr>
            </a:br>
            <a:br>
              <a:rPr lang="en-US" sz="2400" b="1" dirty="0">
                <a:latin typeface="Times New Roman"/>
                <a:ea typeface="Times New Roman"/>
                <a:cs typeface="Times New Roman"/>
                <a:sym typeface="Times New Roman"/>
              </a:rPr>
            </a:br>
            <a:br>
              <a:rPr lang="en-US" sz="2400" b="1" dirty="0">
                <a:latin typeface="Times New Roman"/>
                <a:ea typeface="Times New Roman"/>
                <a:cs typeface="Times New Roman"/>
                <a:sym typeface="Times New Roman"/>
              </a:rPr>
            </a:br>
            <a:r>
              <a:rPr lang="en-US" sz="2400" b="1" dirty="0">
                <a:latin typeface="Times New Roman"/>
                <a:ea typeface="Times New Roman"/>
                <a:cs typeface="Times New Roman"/>
                <a:sym typeface="Times New Roman"/>
              </a:rPr>
              <a:t>Garbage Waste Detection using Image Processing</a:t>
            </a:r>
            <a:r>
              <a:rPr lang="en-US" sz="2400" dirty="0">
                <a:latin typeface="Times New Roman"/>
                <a:ea typeface="Times New Roman"/>
                <a:cs typeface="Times New Roman"/>
                <a:sym typeface="Times New Roman"/>
              </a:rPr>
              <a:t> </a:t>
            </a:r>
            <a:endParaRPr sz="2400" b="1" dirty="0">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74919DC5-10D9-4A05-A8F1-999355244A2D}"/>
              </a:ext>
            </a:extLst>
          </p:cNvPr>
          <p:cNvSpPr/>
          <p:nvPr/>
        </p:nvSpPr>
        <p:spPr>
          <a:xfrm>
            <a:off x="1458497" y="2781912"/>
            <a:ext cx="3185782" cy="1754326"/>
          </a:xfrm>
          <a:prstGeom prst="rect">
            <a:avLst/>
          </a:prstGeom>
        </p:spPr>
        <p:txBody>
          <a:bodyPr wrap="square">
            <a:spAutoFit/>
          </a:bodyPr>
          <a:lstStyle/>
          <a:p>
            <a:pPr lvl="0">
              <a:buSzPts val="2400"/>
            </a:pPr>
            <a:r>
              <a:rPr lang="en-US" dirty="0"/>
              <a:t>Team Members</a:t>
            </a:r>
          </a:p>
          <a:p>
            <a:pPr lvl="0">
              <a:buSzPts val="2400"/>
            </a:pPr>
            <a:r>
              <a:rPr lang="en-US" dirty="0"/>
              <a:t>1.N.Ganesh - 16R21A0580</a:t>
            </a:r>
          </a:p>
          <a:p>
            <a:pPr lvl="0">
              <a:buSzPts val="2400"/>
            </a:pPr>
            <a:r>
              <a:rPr lang="en-US" dirty="0"/>
              <a:t>2.N.Likhitha - 16R21A0598</a:t>
            </a:r>
          </a:p>
          <a:p>
            <a:pPr lvl="0">
              <a:buSzPts val="2400"/>
            </a:pPr>
            <a:r>
              <a:rPr lang="en-US" dirty="0"/>
              <a:t>3.P.Varesh - 16R21A05A5</a:t>
            </a:r>
          </a:p>
          <a:p>
            <a:pPr lvl="0">
              <a:buSzPts val="2400"/>
            </a:pPr>
            <a:r>
              <a:rPr lang="en-US" dirty="0"/>
              <a:t>4.B.Jagadeesh - 16R21A0567</a:t>
            </a:r>
          </a:p>
          <a:p>
            <a:pPr lvl="0">
              <a:buSzPts val="2400"/>
            </a:pPr>
            <a:endParaRPr lang="en-US" dirty="0"/>
          </a:p>
        </p:txBody>
      </p:sp>
      <p:sp>
        <p:nvSpPr>
          <p:cNvPr id="3" name="Rectangle 2">
            <a:extLst>
              <a:ext uri="{FF2B5EF4-FFF2-40B4-BE49-F238E27FC236}">
                <a16:creationId xmlns:a16="http://schemas.microsoft.com/office/drawing/2014/main" id="{B4251551-0949-4E2C-897C-BBD1C3057D58}"/>
              </a:ext>
            </a:extLst>
          </p:cNvPr>
          <p:cNvSpPr/>
          <p:nvPr/>
        </p:nvSpPr>
        <p:spPr>
          <a:xfrm>
            <a:off x="5739433" y="2781912"/>
            <a:ext cx="3185782" cy="1477328"/>
          </a:xfrm>
          <a:prstGeom prst="rect">
            <a:avLst/>
          </a:prstGeom>
        </p:spPr>
        <p:txBody>
          <a:bodyPr wrap="square">
            <a:spAutoFit/>
          </a:bodyPr>
          <a:lstStyle/>
          <a:p>
            <a:pPr lvl="0">
              <a:buSzPts val="2400"/>
            </a:pPr>
            <a:r>
              <a:rPr lang="en-US" dirty="0"/>
              <a:t>Internal Guide</a:t>
            </a:r>
          </a:p>
          <a:p>
            <a:pPr lvl="0">
              <a:buSzPts val="2400"/>
            </a:pPr>
            <a:r>
              <a:rPr lang="en-US" dirty="0"/>
              <a:t>Kashi Sai Prasad Sir</a:t>
            </a:r>
          </a:p>
          <a:p>
            <a:pPr lvl="0">
              <a:buSzPts val="2400"/>
            </a:pPr>
            <a:r>
              <a:rPr lang="en-US" dirty="0"/>
              <a:t>Assistant Professor</a:t>
            </a:r>
          </a:p>
          <a:p>
            <a:pPr lvl="0">
              <a:buSzPts val="2400"/>
            </a:pPr>
            <a:r>
              <a:rPr lang="en-US" dirty="0"/>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7E5B-5C92-473A-8EB4-EC1B2A5FF3DC}"/>
              </a:ext>
            </a:extLst>
          </p:cNvPr>
          <p:cNvSpPr>
            <a:spLocks noGrp="1"/>
          </p:cNvSpPr>
          <p:nvPr>
            <p:ph type="title"/>
          </p:nvPr>
        </p:nvSpPr>
        <p:spPr>
          <a:xfrm>
            <a:off x="2821124" y="673625"/>
            <a:ext cx="3747841" cy="613200"/>
          </a:xfrm>
        </p:spPr>
        <p:txBody>
          <a:bodyPr/>
          <a:lstStyle/>
          <a:p>
            <a:r>
              <a:rPr lang="en-IN" dirty="0"/>
              <a:t>Confusion Matrix</a:t>
            </a:r>
            <a:endParaRPr lang="en-US" dirty="0"/>
          </a:p>
        </p:txBody>
      </p:sp>
      <p:pic>
        <p:nvPicPr>
          <p:cNvPr id="4" name="Picture 3">
            <a:extLst>
              <a:ext uri="{FF2B5EF4-FFF2-40B4-BE49-F238E27FC236}">
                <a16:creationId xmlns:a16="http://schemas.microsoft.com/office/drawing/2014/main" id="{4BFB5425-AA76-4F8E-AD35-9CEF9AE099E0}"/>
              </a:ext>
            </a:extLst>
          </p:cNvPr>
          <p:cNvPicPr/>
          <p:nvPr/>
        </p:nvPicPr>
        <p:blipFill rotWithShape="1">
          <a:blip r:embed="rId3"/>
          <a:srcRect l="19144" t="19912" r="784" b="16833"/>
          <a:stretch/>
        </p:blipFill>
        <p:spPr bwMode="auto">
          <a:xfrm>
            <a:off x="1914525" y="1365275"/>
            <a:ext cx="5657850" cy="3359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81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F57F-4352-43EB-BB6A-F9A6F85EFD0B}"/>
              </a:ext>
            </a:extLst>
          </p:cNvPr>
          <p:cNvSpPr>
            <a:spLocks noGrp="1"/>
          </p:cNvSpPr>
          <p:nvPr>
            <p:ph type="title"/>
          </p:nvPr>
        </p:nvSpPr>
        <p:spPr/>
        <p:txBody>
          <a:bodyPr/>
          <a:lstStyle/>
          <a:p>
            <a:r>
              <a:rPr lang="en-IN" sz="3600" dirty="0">
                <a:solidFill>
                  <a:schemeClr val="tx1"/>
                </a:solidFill>
                <a:latin typeface="Times New Roman" panose="02020603050405020304" pitchFamily="18" charset="0"/>
                <a:cs typeface="Times New Roman" panose="02020603050405020304" pitchFamily="18" charset="0"/>
              </a:rPr>
              <a:t>Algorithms (Model Creation)</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9B8D2DB-CCEA-4156-8BAE-CF6C34547B55}"/>
              </a:ext>
            </a:extLst>
          </p:cNvPr>
          <p:cNvSpPr>
            <a:spLocks noGrp="1"/>
          </p:cNvSpPr>
          <p:nvPr>
            <p:ph type="body" idx="1"/>
          </p:nvPr>
        </p:nvSpPr>
        <p:spPr>
          <a:xfrm>
            <a:off x="311700" y="1171599"/>
            <a:ext cx="8520600" cy="3653897"/>
          </a:xfrm>
        </p:spPr>
        <p:txBody>
          <a:bodyPr/>
          <a:lstStyle/>
          <a:p>
            <a:r>
              <a:rPr lang="en-IN" sz="1600" dirty="0">
                <a:solidFill>
                  <a:schemeClr val="tx1"/>
                </a:solidFill>
                <a:latin typeface="Times New Roman" panose="02020603050405020304" pitchFamily="18" charset="0"/>
                <a:cs typeface="Times New Roman" panose="02020603050405020304" pitchFamily="18" charset="0"/>
              </a:rPr>
              <a:t>The application called </a:t>
            </a:r>
            <a:r>
              <a:rPr lang="en-IN" sz="1600" dirty="0" err="1">
                <a:solidFill>
                  <a:schemeClr val="tx1"/>
                </a:solidFill>
                <a:latin typeface="Times New Roman" panose="02020603050405020304" pitchFamily="18" charset="0"/>
                <a:cs typeface="Times New Roman" panose="02020603050405020304" pitchFamily="18" charset="0"/>
              </a:rPr>
              <a:t>AutoML</a:t>
            </a:r>
            <a:r>
              <a:rPr lang="en-IN" sz="1600" dirty="0">
                <a:solidFill>
                  <a:schemeClr val="tx1"/>
                </a:solidFill>
                <a:latin typeface="Times New Roman" panose="02020603050405020304" pitchFamily="18" charset="0"/>
                <a:cs typeface="Times New Roman" panose="02020603050405020304" pitchFamily="18" charset="0"/>
              </a:rPr>
              <a:t> Vision object Detection is been used for training the model.</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Cloud </a:t>
            </a:r>
            <a:r>
              <a:rPr lang="en-IN" sz="1600" dirty="0" err="1">
                <a:solidFill>
                  <a:schemeClr val="tx1"/>
                </a:solidFill>
                <a:latin typeface="Times New Roman" panose="02020603050405020304" pitchFamily="18" charset="0"/>
                <a:cs typeface="Times New Roman" panose="02020603050405020304" pitchFamily="18" charset="0"/>
              </a:rPr>
              <a:t>AutoML</a:t>
            </a:r>
            <a:r>
              <a:rPr lang="en-IN" sz="1600" dirty="0">
                <a:solidFill>
                  <a:schemeClr val="tx1"/>
                </a:solidFill>
                <a:latin typeface="Times New Roman" panose="02020603050405020304" pitchFamily="18" charset="0"/>
                <a:cs typeface="Times New Roman" panose="02020603050405020304" pitchFamily="18" charset="0"/>
              </a:rPr>
              <a:t> is a suite of machine learning products that enables developers with limited machine learning expertise to train high-quality models specific to their business needs. It relies on Google’s state-of-the-art transfer learning and neural architecture search technology.</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The logic of </a:t>
            </a:r>
            <a:r>
              <a:rPr lang="en-IN" sz="1600" dirty="0" err="1">
                <a:solidFill>
                  <a:schemeClr val="tx1"/>
                </a:solidFill>
                <a:latin typeface="Times New Roman" panose="02020603050405020304" pitchFamily="18" charset="0"/>
                <a:cs typeface="Times New Roman" panose="02020603050405020304" pitchFamily="18" charset="0"/>
              </a:rPr>
              <a:t>AutoML</a:t>
            </a:r>
            <a:r>
              <a:rPr lang="en-IN" sz="1600" dirty="0">
                <a:solidFill>
                  <a:schemeClr val="tx1"/>
                </a:solidFill>
                <a:latin typeface="Times New Roman" panose="02020603050405020304" pitchFamily="18" charset="0"/>
                <a:cs typeface="Times New Roman" panose="02020603050405020304" pitchFamily="18" charset="0"/>
              </a:rPr>
              <a:t> works using reinforcement learning and recurrent neural network. To start with RNN will propose a random set of hyper-parameters such as nodes per layer, layer count etc then model will be build with such parameters.</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Hardware architectures supported: Edge TPUs, ARM and NVIDIA.</a:t>
            </a:r>
          </a:p>
          <a:p>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10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23A499-C133-42DA-B5EE-4E5A16A35696}"/>
              </a:ext>
            </a:extLst>
          </p:cNvPr>
          <p:cNvSpPr>
            <a:spLocks noGrp="1"/>
          </p:cNvSpPr>
          <p:nvPr>
            <p:ph type="title"/>
          </p:nvPr>
        </p:nvSpPr>
        <p:spPr>
          <a:xfrm>
            <a:off x="3375955" y="1128028"/>
            <a:ext cx="2392089" cy="977900"/>
          </a:xfrm>
        </p:spPr>
        <p:txBody>
          <a:bodyPr>
            <a:normAutofit fontScale="90000"/>
          </a:bodyPr>
          <a:lstStyle/>
          <a:p>
            <a:r>
              <a:rPr lang="en-IN" dirty="0"/>
              <a:t>Technology</a:t>
            </a:r>
            <a:br>
              <a:rPr lang="en-US" dirty="0"/>
            </a:br>
            <a:endParaRPr lang="en-US" dirty="0"/>
          </a:p>
        </p:txBody>
      </p:sp>
      <p:sp>
        <p:nvSpPr>
          <p:cNvPr id="6" name="Content Placeholder 5">
            <a:extLst>
              <a:ext uri="{FF2B5EF4-FFF2-40B4-BE49-F238E27FC236}">
                <a16:creationId xmlns:a16="http://schemas.microsoft.com/office/drawing/2014/main" id="{8D37667B-A243-4278-974D-98036FF4F711}"/>
              </a:ext>
            </a:extLst>
          </p:cNvPr>
          <p:cNvSpPr>
            <a:spLocks noGrp="1"/>
          </p:cNvSpPr>
          <p:nvPr>
            <p:ph idx="1"/>
          </p:nvPr>
        </p:nvSpPr>
        <p:spPr>
          <a:xfrm>
            <a:off x="2038350" y="2109788"/>
            <a:ext cx="4591050" cy="1955006"/>
          </a:xfrm>
        </p:spPr>
        <p:txBody>
          <a:bodyPr>
            <a:normAutofit fontScale="85000" lnSpcReduction="10000"/>
          </a:bodyPr>
          <a:lstStyle/>
          <a:p>
            <a:r>
              <a:rPr lang="en-IN" dirty="0"/>
              <a:t>Android Studio</a:t>
            </a:r>
          </a:p>
          <a:p>
            <a:r>
              <a:rPr lang="en-IN" dirty="0"/>
              <a:t>TensorFlow Lite Model</a:t>
            </a:r>
          </a:p>
          <a:p>
            <a:r>
              <a:rPr lang="en-IN" dirty="0"/>
              <a:t>Firebase</a:t>
            </a:r>
          </a:p>
          <a:p>
            <a:r>
              <a:rPr lang="en-IN" dirty="0"/>
              <a:t>Mobile Application Development</a:t>
            </a:r>
          </a:p>
          <a:p>
            <a:r>
              <a:rPr lang="en-IN" dirty="0"/>
              <a:t>GPS based Location System</a:t>
            </a:r>
          </a:p>
          <a:p>
            <a:r>
              <a:rPr lang="en-IN" dirty="0"/>
              <a:t>Machine Learning</a:t>
            </a:r>
          </a:p>
          <a:p>
            <a:pPr marL="0" indent="0">
              <a:buNone/>
            </a:pPr>
            <a:endParaRPr lang="en-IN" dirty="0"/>
          </a:p>
          <a:p>
            <a:endParaRPr lang="en-IN" dirty="0"/>
          </a:p>
          <a:p>
            <a:pPr marL="0" indent="0">
              <a:buNone/>
            </a:pPr>
            <a:endParaRPr lang="en-IN"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7CFB-B349-4DEF-9E55-EC9FC20BBF12}"/>
              </a:ext>
            </a:extLst>
          </p:cNvPr>
          <p:cNvSpPr>
            <a:spLocks noGrp="1"/>
          </p:cNvSpPr>
          <p:nvPr>
            <p:ph type="title"/>
          </p:nvPr>
        </p:nvSpPr>
        <p:spPr/>
        <p:txBody>
          <a:bodyPr/>
          <a:lstStyle/>
          <a:p>
            <a:r>
              <a:rPr lang="en-IN" dirty="0"/>
              <a:t>Datasets</a:t>
            </a:r>
            <a:endParaRPr lang="en-US" dirty="0"/>
          </a:p>
        </p:txBody>
      </p:sp>
      <p:sp>
        <p:nvSpPr>
          <p:cNvPr id="3" name="Content Placeholder 2">
            <a:extLst>
              <a:ext uri="{FF2B5EF4-FFF2-40B4-BE49-F238E27FC236}">
                <a16:creationId xmlns:a16="http://schemas.microsoft.com/office/drawing/2014/main" id="{C930BF24-31BF-4106-A703-F545F6B3C194}"/>
              </a:ext>
            </a:extLst>
          </p:cNvPr>
          <p:cNvSpPr>
            <a:spLocks noGrp="1"/>
          </p:cNvSpPr>
          <p:nvPr>
            <p:ph idx="1"/>
          </p:nvPr>
        </p:nvSpPr>
        <p:spPr/>
        <p:txBody>
          <a:bodyPr/>
          <a:lstStyle/>
          <a:p>
            <a:r>
              <a:rPr lang="en-IN" dirty="0"/>
              <a:t>There are three types of Datasets in the Garbage Detection Model.</a:t>
            </a:r>
            <a:r>
              <a:rPr lang="en-US" dirty="0"/>
              <a:t> They are classified as follows:</a:t>
            </a:r>
          </a:p>
          <a:p>
            <a:r>
              <a:rPr lang="en-US" dirty="0"/>
              <a:t>Garbage – 75% to 80%</a:t>
            </a:r>
          </a:p>
          <a:p>
            <a:r>
              <a:rPr lang="en-US" dirty="0"/>
              <a:t>Small Trash – 60 % to 65%</a:t>
            </a:r>
          </a:p>
          <a:p>
            <a:r>
              <a:rPr lang="en-US" dirty="0"/>
              <a:t>Clean Roads – 90% to 95 %</a:t>
            </a:r>
            <a:endParaRPr lang="en-IN" dirty="0"/>
          </a:p>
        </p:txBody>
      </p:sp>
      <p:pic>
        <p:nvPicPr>
          <p:cNvPr id="5" name="Picture 4">
            <a:extLst>
              <a:ext uri="{FF2B5EF4-FFF2-40B4-BE49-F238E27FC236}">
                <a16:creationId xmlns:a16="http://schemas.microsoft.com/office/drawing/2014/main" id="{8125C430-7751-44AC-9ED9-3AB81A66E230}"/>
              </a:ext>
            </a:extLst>
          </p:cNvPr>
          <p:cNvPicPr>
            <a:picLocks noChangeAspect="1"/>
          </p:cNvPicPr>
          <p:nvPr/>
        </p:nvPicPr>
        <p:blipFill>
          <a:blip r:embed="rId2"/>
          <a:stretch>
            <a:fillRect/>
          </a:stretch>
        </p:blipFill>
        <p:spPr>
          <a:xfrm rot="5400000">
            <a:off x="4129789" y="2234631"/>
            <a:ext cx="1184371" cy="1310048"/>
          </a:xfrm>
          <a:prstGeom prst="rect">
            <a:avLst/>
          </a:prstGeom>
        </p:spPr>
      </p:pic>
      <p:pic>
        <p:nvPicPr>
          <p:cNvPr id="7" name="Picture 6">
            <a:extLst>
              <a:ext uri="{FF2B5EF4-FFF2-40B4-BE49-F238E27FC236}">
                <a16:creationId xmlns:a16="http://schemas.microsoft.com/office/drawing/2014/main" id="{BB451F4E-AF3F-47A1-916C-8129CA6DF7D0}"/>
              </a:ext>
            </a:extLst>
          </p:cNvPr>
          <p:cNvPicPr>
            <a:picLocks noChangeAspect="1"/>
          </p:cNvPicPr>
          <p:nvPr/>
        </p:nvPicPr>
        <p:blipFill>
          <a:blip r:embed="rId3"/>
          <a:stretch>
            <a:fillRect/>
          </a:stretch>
        </p:blipFill>
        <p:spPr>
          <a:xfrm rot="5400000">
            <a:off x="7160330" y="2234630"/>
            <a:ext cx="1184371" cy="1310049"/>
          </a:xfrm>
          <a:prstGeom prst="rect">
            <a:avLst/>
          </a:prstGeom>
        </p:spPr>
      </p:pic>
      <p:pic>
        <p:nvPicPr>
          <p:cNvPr id="9" name="Picture 8">
            <a:extLst>
              <a:ext uri="{FF2B5EF4-FFF2-40B4-BE49-F238E27FC236}">
                <a16:creationId xmlns:a16="http://schemas.microsoft.com/office/drawing/2014/main" id="{89C9F130-6B18-44F5-A798-B6858CC3B139}"/>
              </a:ext>
            </a:extLst>
          </p:cNvPr>
          <p:cNvPicPr>
            <a:picLocks noChangeAspect="1"/>
          </p:cNvPicPr>
          <p:nvPr/>
        </p:nvPicPr>
        <p:blipFill>
          <a:blip r:embed="rId4"/>
          <a:stretch>
            <a:fillRect/>
          </a:stretch>
        </p:blipFill>
        <p:spPr>
          <a:xfrm>
            <a:off x="5460229" y="3241141"/>
            <a:ext cx="1554032" cy="1274306"/>
          </a:xfrm>
          <a:prstGeom prst="rect">
            <a:avLst/>
          </a:prstGeom>
        </p:spPr>
      </p:pic>
    </p:spTree>
    <p:extLst>
      <p:ext uri="{BB962C8B-B14F-4D97-AF65-F5344CB8AC3E}">
        <p14:creationId xmlns:p14="http://schemas.microsoft.com/office/powerpoint/2010/main" val="99940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DFFE0-920F-41E6-91A7-89F5072326DF}"/>
              </a:ext>
            </a:extLst>
          </p:cNvPr>
          <p:cNvSpPr>
            <a:spLocks noGrp="1"/>
          </p:cNvSpPr>
          <p:nvPr>
            <p:ph sz="half" idx="1"/>
          </p:nvPr>
        </p:nvSpPr>
        <p:spPr>
          <a:xfrm>
            <a:off x="533399" y="397669"/>
            <a:ext cx="4162425" cy="4402931"/>
          </a:xfrm>
        </p:spPr>
        <p:txBody>
          <a:bodyPr>
            <a:noAutofit/>
          </a:bodyPr>
          <a:lstStyle/>
          <a:p>
            <a:pPr marL="0" indent="0">
              <a:buNone/>
            </a:pPr>
            <a:r>
              <a:rPr lang="en-US" sz="1000" dirty="0">
                <a:solidFill>
                  <a:schemeClr val="tx1"/>
                </a:solidFill>
              </a:rPr>
              <a:t>protected void </a:t>
            </a:r>
            <a:r>
              <a:rPr lang="en-US" sz="1000" dirty="0" err="1">
                <a:solidFill>
                  <a:schemeClr val="tx1"/>
                </a:solidFill>
              </a:rPr>
              <a:t>onCreate</a:t>
            </a:r>
            <a:r>
              <a:rPr lang="en-US" sz="1000" dirty="0">
                <a:solidFill>
                  <a:schemeClr val="tx1"/>
                </a:solidFill>
              </a:rPr>
              <a:t>(Bundle </a:t>
            </a:r>
            <a:r>
              <a:rPr lang="en-US" sz="1000" dirty="0" err="1">
                <a:solidFill>
                  <a:schemeClr val="tx1"/>
                </a:solidFill>
              </a:rPr>
              <a:t>savedInstanceState</a:t>
            </a:r>
            <a:r>
              <a:rPr lang="en-US" sz="1000" dirty="0">
                <a:solidFill>
                  <a:schemeClr val="tx1"/>
                </a:solidFill>
              </a:rPr>
              <a:t>)</a:t>
            </a:r>
          </a:p>
          <a:p>
            <a:pPr marL="0" indent="0">
              <a:buNone/>
            </a:pPr>
            <a:r>
              <a:rPr lang="en-US" sz="1000" dirty="0">
                <a:solidFill>
                  <a:schemeClr val="tx1"/>
                </a:solidFill>
              </a:rPr>
              <a:t> { </a:t>
            </a:r>
          </a:p>
          <a:p>
            <a:pPr marL="0" indent="0">
              <a:buNone/>
            </a:pPr>
            <a:r>
              <a:rPr lang="en-US" sz="1000" dirty="0">
                <a:solidFill>
                  <a:schemeClr val="tx1"/>
                </a:solidFill>
              </a:rPr>
              <a:t>       </a:t>
            </a:r>
            <a:r>
              <a:rPr lang="en-US" sz="1000" dirty="0" err="1">
                <a:solidFill>
                  <a:schemeClr val="tx1"/>
                </a:solidFill>
              </a:rPr>
              <a:t>super.onCreate</a:t>
            </a:r>
            <a:r>
              <a:rPr lang="en-US" sz="1000" dirty="0">
                <a:solidFill>
                  <a:schemeClr val="tx1"/>
                </a:solidFill>
              </a:rPr>
              <a:t>(</a:t>
            </a:r>
            <a:r>
              <a:rPr lang="en-US" sz="1000" dirty="0" err="1">
                <a:solidFill>
                  <a:schemeClr val="tx1"/>
                </a:solidFill>
              </a:rPr>
              <a:t>savedInstanceState</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setContentView</a:t>
            </a:r>
            <a:r>
              <a:rPr lang="en-US" sz="1000" dirty="0">
                <a:solidFill>
                  <a:schemeClr val="tx1"/>
                </a:solidFill>
              </a:rPr>
              <a:t>(</a:t>
            </a:r>
            <a:r>
              <a:rPr lang="en-US" sz="1000" dirty="0" err="1">
                <a:solidFill>
                  <a:schemeClr val="tx1"/>
                </a:solidFill>
              </a:rPr>
              <a:t>R.layout.activity_main</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cameraView</a:t>
            </a:r>
            <a:r>
              <a:rPr lang="en-US" sz="1000" dirty="0">
                <a:solidFill>
                  <a:schemeClr val="tx1"/>
                </a:solidFill>
              </a:rPr>
              <a:t> = </a:t>
            </a:r>
            <a:r>
              <a:rPr lang="en-US" sz="1000" dirty="0" err="1">
                <a:solidFill>
                  <a:schemeClr val="tx1"/>
                </a:solidFill>
              </a:rPr>
              <a:t>findViewById</a:t>
            </a:r>
            <a:r>
              <a:rPr lang="en-US" sz="1000" dirty="0">
                <a:solidFill>
                  <a:schemeClr val="tx1"/>
                </a:solidFill>
              </a:rPr>
              <a:t>(</a:t>
            </a:r>
            <a:r>
              <a:rPr lang="en-US" sz="1000" dirty="0" err="1">
                <a:solidFill>
                  <a:schemeClr val="tx1"/>
                </a:solidFill>
              </a:rPr>
              <a:t>R.id.cameraView</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imageViewResult</a:t>
            </a:r>
            <a:r>
              <a:rPr lang="en-US" sz="1000" dirty="0">
                <a:solidFill>
                  <a:schemeClr val="tx1"/>
                </a:solidFill>
              </a:rPr>
              <a:t> = </a:t>
            </a:r>
            <a:r>
              <a:rPr lang="en-US" sz="1000" dirty="0" err="1">
                <a:solidFill>
                  <a:schemeClr val="tx1"/>
                </a:solidFill>
              </a:rPr>
              <a:t>findViewById</a:t>
            </a:r>
            <a:r>
              <a:rPr lang="en-US" sz="1000" dirty="0">
                <a:solidFill>
                  <a:schemeClr val="tx1"/>
                </a:solidFill>
              </a:rPr>
              <a:t>(</a:t>
            </a:r>
            <a:r>
              <a:rPr lang="en-US" sz="1000" dirty="0" err="1">
                <a:solidFill>
                  <a:schemeClr val="tx1"/>
                </a:solidFill>
              </a:rPr>
              <a:t>R.id.imageViewResult</a:t>
            </a:r>
            <a:r>
              <a:rPr lang="en-US" sz="1000" dirty="0">
                <a:solidFill>
                  <a:schemeClr val="tx1"/>
                </a:solidFill>
              </a:rPr>
              <a:t>);</a:t>
            </a:r>
          </a:p>
          <a:p>
            <a:pPr marL="0" indent="0">
              <a:buNone/>
            </a:pPr>
            <a:r>
              <a:rPr lang="en-US" sz="1000" dirty="0">
                <a:solidFill>
                  <a:schemeClr val="tx1"/>
                </a:solidFill>
              </a:rPr>
              <a:t>        </a:t>
            </a:r>
            <a:r>
              <a:rPr lang="en-US" sz="1000" dirty="0" err="1">
                <a:solidFill>
                  <a:schemeClr val="tx1"/>
                </a:solidFill>
              </a:rPr>
              <a:t>textViewResult</a:t>
            </a:r>
            <a:r>
              <a:rPr lang="en-US" sz="1000" dirty="0">
                <a:solidFill>
                  <a:schemeClr val="tx1"/>
                </a:solidFill>
              </a:rPr>
              <a:t> = </a:t>
            </a:r>
            <a:r>
              <a:rPr lang="en-US" sz="1000" dirty="0" err="1">
                <a:solidFill>
                  <a:schemeClr val="tx1"/>
                </a:solidFill>
              </a:rPr>
              <a:t>findViewById</a:t>
            </a:r>
            <a:r>
              <a:rPr lang="en-US" sz="1000" dirty="0">
                <a:solidFill>
                  <a:schemeClr val="tx1"/>
                </a:solidFill>
              </a:rPr>
              <a:t>(</a:t>
            </a:r>
            <a:r>
              <a:rPr lang="en-US" sz="1000" dirty="0" err="1">
                <a:solidFill>
                  <a:schemeClr val="tx1"/>
                </a:solidFill>
              </a:rPr>
              <a:t>R.id.textViewResult</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textViewResult.setMovementMethod</a:t>
            </a:r>
            <a:r>
              <a:rPr lang="en-US" sz="1000" dirty="0">
                <a:solidFill>
                  <a:schemeClr val="tx1"/>
                </a:solidFill>
              </a:rPr>
              <a:t>(new </a:t>
            </a:r>
            <a:r>
              <a:rPr lang="en-US" sz="1000" dirty="0" err="1">
                <a:solidFill>
                  <a:schemeClr val="tx1"/>
                </a:solidFill>
              </a:rPr>
              <a:t>ScrollingMovementMethod</a:t>
            </a:r>
            <a:r>
              <a:rPr lang="en-US" sz="1000" dirty="0">
                <a:solidFill>
                  <a:schemeClr val="tx1"/>
                </a:solidFill>
              </a:rPr>
              <a:t>());        </a:t>
            </a:r>
            <a:r>
              <a:rPr lang="en-US" sz="1000" dirty="0" err="1">
                <a:solidFill>
                  <a:schemeClr val="tx1"/>
                </a:solidFill>
              </a:rPr>
              <a:t>btnToggleCamera</a:t>
            </a:r>
            <a:r>
              <a:rPr lang="en-US" sz="1000" dirty="0">
                <a:solidFill>
                  <a:schemeClr val="tx1"/>
                </a:solidFill>
              </a:rPr>
              <a:t> = </a:t>
            </a:r>
            <a:r>
              <a:rPr lang="en-US" sz="1000" dirty="0" err="1">
                <a:solidFill>
                  <a:schemeClr val="tx1"/>
                </a:solidFill>
              </a:rPr>
              <a:t>findViewById</a:t>
            </a:r>
            <a:r>
              <a:rPr lang="en-US" sz="1000" dirty="0">
                <a:solidFill>
                  <a:schemeClr val="tx1"/>
                </a:solidFill>
              </a:rPr>
              <a:t>(</a:t>
            </a:r>
            <a:r>
              <a:rPr lang="en-US" sz="1000" dirty="0" err="1">
                <a:solidFill>
                  <a:schemeClr val="tx1"/>
                </a:solidFill>
              </a:rPr>
              <a:t>R.id.btnToggleCamera</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btnDetectObject</a:t>
            </a:r>
            <a:r>
              <a:rPr lang="en-US" sz="1000" dirty="0">
                <a:solidFill>
                  <a:schemeClr val="tx1"/>
                </a:solidFill>
              </a:rPr>
              <a:t> = </a:t>
            </a:r>
            <a:r>
              <a:rPr lang="en-US" sz="1000" dirty="0" err="1">
                <a:solidFill>
                  <a:schemeClr val="tx1"/>
                </a:solidFill>
              </a:rPr>
              <a:t>findViewById</a:t>
            </a:r>
            <a:r>
              <a:rPr lang="en-US" sz="1000" dirty="0">
                <a:solidFill>
                  <a:schemeClr val="tx1"/>
                </a:solidFill>
              </a:rPr>
              <a:t>(</a:t>
            </a:r>
            <a:r>
              <a:rPr lang="en-US" sz="1000" dirty="0" err="1">
                <a:solidFill>
                  <a:schemeClr val="tx1"/>
                </a:solidFill>
              </a:rPr>
              <a:t>R.id.btnDetectObject</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cameraView.addCameraKitListener</a:t>
            </a:r>
            <a:r>
              <a:rPr lang="en-US" sz="1000" dirty="0">
                <a:solidFill>
                  <a:schemeClr val="tx1"/>
                </a:solidFill>
              </a:rPr>
              <a:t>(new </a:t>
            </a:r>
            <a:r>
              <a:rPr lang="en-US" sz="1000" dirty="0" err="1">
                <a:solidFill>
                  <a:schemeClr val="tx1"/>
                </a:solidFill>
              </a:rPr>
              <a:t>CameraKitEventListener</a:t>
            </a:r>
            <a:r>
              <a:rPr lang="en-US" sz="1000" dirty="0">
                <a:solidFill>
                  <a:schemeClr val="tx1"/>
                </a:solidFill>
              </a:rPr>
              <a:t>() </a:t>
            </a:r>
          </a:p>
          <a:p>
            <a:pPr marL="0" indent="0">
              <a:buNone/>
            </a:pPr>
            <a:r>
              <a:rPr lang="en-US" sz="1000" dirty="0">
                <a:solidFill>
                  <a:schemeClr val="tx1"/>
                </a:solidFill>
              </a:rPr>
              <a:t>{            @Override            public void </a:t>
            </a:r>
            <a:r>
              <a:rPr lang="en-US" sz="1000" dirty="0" err="1">
                <a:solidFill>
                  <a:schemeClr val="tx1"/>
                </a:solidFill>
              </a:rPr>
              <a:t>onEvent</a:t>
            </a:r>
            <a:r>
              <a:rPr lang="en-US" sz="1000" dirty="0">
                <a:solidFill>
                  <a:schemeClr val="tx1"/>
                </a:solidFill>
              </a:rPr>
              <a:t>(</a:t>
            </a:r>
            <a:r>
              <a:rPr lang="en-US" sz="1000" dirty="0" err="1">
                <a:solidFill>
                  <a:schemeClr val="tx1"/>
                </a:solidFill>
              </a:rPr>
              <a:t>CameraKitEvent</a:t>
            </a:r>
            <a:r>
              <a:rPr lang="en-US" sz="1000" dirty="0">
                <a:solidFill>
                  <a:schemeClr val="tx1"/>
                </a:solidFill>
              </a:rPr>
              <a:t> </a:t>
            </a:r>
            <a:r>
              <a:rPr lang="en-US" sz="1000" dirty="0" err="1">
                <a:solidFill>
                  <a:schemeClr val="tx1"/>
                </a:solidFill>
              </a:rPr>
              <a:t>cameraKitEvent</a:t>
            </a:r>
            <a:r>
              <a:rPr lang="en-US" sz="1000" dirty="0">
                <a:solidFill>
                  <a:schemeClr val="tx1"/>
                </a:solidFill>
              </a:rPr>
              <a:t>) {            } </a:t>
            </a:r>
          </a:p>
          <a:p>
            <a:pPr marL="0" indent="0">
              <a:buNone/>
            </a:pPr>
            <a:r>
              <a:rPr lang="en-US" sz="1000" dirty="0">
                <a:solidFill>
                  <a:schemeClr val="tx1"/>
                </a:solidFill>
              </a:rPr>
              <a:t>           @Override            public void </a:t>
            </a:r>
            <a:r>
              <a:rPr lang="en-US" sz="1000" dirty="0" err="1">
                <a:solidFill>
                  <a:schemeClr val="tx1"/>
                </a:solidFill>
              </a:rPr>
              <a:t>onError</a:t>
            </a:r>
            <a:r>
              <a:rPr lang="en-US" sz="1000" dirty="0">
                <a:solidFill>
                  <a:schemeClr val="tx1"/>
                </a:solidFill>
              </a:rPr>
              <a:t>(</a:t>
            </a:r>
            <a:r>
              <a:rPr lang="en-US" sz="1000" dirty="0" err="1">
                <a:solidFill>
                  <a:schemeClr val="tx1"/>
                </a:solidFill>
              </a:rPr>
              <a:t>CameraKitError</a:t>
            </a:r>
            <a:r>
              <a:rPr lang="en-US" sz="1000" dirty="0">
                <a:solidFill>
                  <a:schemeClr val="tx1"/>
                </a:solidFill>
              </a:rPr>
              <a:t> </a:t>
            </a:r>
            <a:r>
              <a:rPr lang="en-US" sz="1000" dirty="0" err="1">
                <a:solidFill>
                  <a:schemeClr val="tx1"/>
                </a:solidFill>
              </a:rPr>
              <a:t>cameraKitError</a:t>
            </a:r>
            <a:r>
              <a:rPr lang="en-US" sz="1000" dirty="0">
                <a:solidFill>
                  <a:schemeClr val="tx1"/>
                </a:solidFill>
              </a:rPr>
              <a:t>) {            }       @Override            public void </a:t>
            </a:r>
            <a:r>
              <a:rPr lang="en-US" sz="1000" dirty="0" err="1">
                <a:solidFill>
                  <a:schemeClr val="tx1"/>
                </a:solidFill>
              </a:rPr>
              <a:t>onImage</a:t>
            </a:r>
            <a:r>
              <a:rPr lang="en-US" sz="1000" dirty="0">
                <a:solidFill>
                  <a:schemeClr val="tx1"/>
                </a:solidFill>
              </a:rPr>
              <a:t>(</a:t>
            </a:r>
            <a:r>
              <a:rPr lang="en-US" sz="1000" dirty="0" err="1">
                <a:solidFill>
                  <a:schemeClr val="tx1"/>
                </a:solidFill>
              </a:rPr>
              <a:t>CameraKitImage</a:t>
            </a:r>
            <a:r>
              <a:rPr lang="en-US" sz="1000" dirty="0">
                <a:solidFill>
                  <a:schemeClr val="tx1"/>
                </a:solidFill>
              </a:rPr>
              <a:t> </a:t>
            </a:r>
            <a:r>
              <a:rPr lang="en-US" sz="1000" dirty="0" err="1">
                <a:solidFill>
                  <a:schemeClr val="tx1"/>
                </a:solidFill>
              </a:rPr>
              <a:t>cameraKitImage</a:t>
            </a:r>
            <a:r>
              <a:rPr lang="en-US" sz="1000" dirty="0">
                <a:solidFill>
                  <a:schemeClr val="tx1"/>
                </a:solidFill>
              </a:rPr>
              <a:t>)</a:t>
            </a:r>
          </a:p>
          <a:p>
            <a:pPr marL="0" indent="0">
              <a:buNone/>
            </a:pPr>
            <a:r>
              <a:rPr lang="en-US" sz="1000" dirty="0">
                <a:solidFill>
                  <a:schemeClr val="tx1"/>
                </a:solidFill>
              </a:rPr>
              <a:t> {   </a:t>
            </a:r>
          </a:p>
          <a:p>
            <a:pPr marL="0" indent="0">
              <a:buNone/>
            </a:pPr>
            <a:r>
              <a:rPr lang="en-US" sz="1000" dirty="0">
                <a:solidFill>
                  <a:schemeClr val="tx1"/>
                </a:solidFill>
              </a:rPr>
              <a:t>           Bitmap </a:t>
            </a:r>
            <a:r>
              <a:rPr lang="en-US" sz="1000" dirty="0" err="1">
                <a:solidFill>
                  <a:schemeClr val="tx1"/>
                </a:solidFill>
              </a:rPr>
              <a:t>bitmap</a:t>
            </a:r>
            <a:r>
              <a:rPr lang="en-US" sz="1000" dirty="0">
                <a:solidFill>
                  <a:schemeClr val="tx1"/>
                </a:solidFill>
              </a:rPr>
              <a:t> = </a:t>
            </a:r>
            <a:r>
              <a:rPr lang="en-US" sz="1000" dirty="0" err="1">
                <a:solidFill>
                  <a:schemeClr val="tx1"/>
                </a:solidFill>
              </a:rPr>
              <a:t>cameraKitImage.getBitmap</a:t>
            </a:r>
            <a:r>
              <a:rPr lang="en-US" sz="1000" dirty="0">
                <a:solidFill>
                  <a:schemeClr val="tx1"/>
                </a:solidFill>
              </a:rPr>
              <a:t>();      </a:t>
            </a:r>
          </a:p>
          <a:p>
            <a:pPr marL="0" indent="0">
              <a:buNone/>
            </a:pPr>
            <a:r>
              <a:rPr lang="en-US" sz="1000" dirty="0">
                <a:solidFill>
                  <a:schemeClr val="tx1"/>
                </a:solidFill>
              </a:rPr>
              <a:t>bitmap = </a:t>
            </a:r>
            <a:r>
              <a:rPr lang="en-US" sz="1000" dirty="0" err="1">
                <a:solidFill>
                  <a:schemeClr val="tx1"/>
                </a:solidFill>
              </a:rPr>
              <a:t>Bitmap.createScaledBitmap</a:t>
            </a:r>
            <a:r>
              <a:rPr lang="en-US" sz="1000" dirty="0">
                <a:solidFill>
                  <a:schemeClr val="tx1"/>
                </a:solidFill>
              </a:rPr>
              <a:t>(bitmap, INPUT_SIZE, INPUT_SIZE, false);      </a:t>
            </a:r>
          </a:p>
          <a:p>
            <a:pPr marL="0" indent="0">
              <a:buNone/>
            </a:pPr>
            <a:r>
              <a:rPr lang="en-US" sz="1000" dirty="0">
                <a:solidFill>
                  <a:schemeClr val="tx1"/>
                </a:solidFill>
              </a:rPr>
              <a:t>          </a:t>
            </a:r>
            <a:r>
              <a:rPr lang="en-US" sz="1000" dirty="0" err="1">
                <a:solidFill>
                  <a:schemeClr val="tx1"/>
                </a:solidFill>
              </a:rPr>
              <a:t>imageViewResult.setImageBitmap</a:t>
            </a:r>
            <a:r>
              <a:rPr lang="en-US" sz="1000" dirty="0">
                <a:solidFill>
                  <a:schemeClr val="tx1"/>
                </a:solidFill>
              </a:rPr>
              <a:t>(bitmap);        </a:t>
            </a:r>
          </a:p>
        </p:txBody>
      </p:sp>
      <p:sp>
        <p:nvSpPr>
          <p:cNvPr id="6" name="Content Placeholder 5">
            <a:extLst>
              <a:ext uri="{FF2B5EF4-FFF2-40B4-BE49-F238E27FC236}">
                <a16:creationId xmlns:a16="http://schemas.microsoft.com/office/drawing/2014/main" id="{924AF6BC-7F75-4F4B-A14A-46AF799148A4}"/>
              </a:ext>
            </a:extLst>
          </p:cNvPr>
          <p:cNvSpPr>
            <a:spLocks noGrp="1"/>
          </p:cNvSpPr>
          <p:nvPr>
            <p:ph sz="half" idx="2"/>
          </p:nvPr>
        </p:nvSpPr>
        <p:spPr>
          <a:xfrm>
            <a:off x="4572000" y="521494"/>
            <a:ext cx="3886200" cy="3263504"/>
          </a:xfrm>
        </p:spPr>
        <p:txBody>
          <a:bodyPr>
            <a:noAutofit/>
          </a:bodyPr>
          <a:lstStyle/>
          <a:p>
            <a:pPr marL="0" indent="0">
              <a:buNone/>
            </a:pPr>
            <a:r>
              <a:rPr lang="en-US" sz="1000" dirty="0">
                <a:solidFill>
                  <a:schemeClr val="tx1"/>
                </a:solidFill>
              </a:rPr>
              <a:t>           final List&lt;</a:t>
            </a:r>
            <a:r>
              <a:rPr lang="en-US" sz="1000" dirty="0" err="1">
                <a:solidFill>
                  <a:schemeClr val="tx1"/>
                </a:solidFill>
              </a:rPr>
              <a:t>Classifier.Recognition</a:t>
            </a:r>
            <a:r>
              <a:rPr lang="en-US" sz="1000" dirty="0">
                <a:solidFill>
                  <a:schemeClr val="tx1"/>
                </a:solidFill>
              </a:rPr>
              <a:t>&gt; results = </a:t>
            </a:r>
            <a:r>
              <a:rPr lang="en-US" sz="1000" dirty="0" err="1">
                <a:solidFill>
                  <a:schemeClr val="tx1"/>
                </a:solidFill>
              </a:rPr>
              <a:t>classifier.recognizeImage</a:t>
            </a:r>
            <a:r>
              <a:rPr lang="en-US" sz="1000" dirty="0">
                <a:solidFill>
                  <a:schemeClr val="tx1"/>
                </a:solidFill>
              </a:rPr>
              <a:t>(bitmap);        </a:t>
            </a:r>
          </a:p>
          <a:p>
            <a:pPr marL="0" indent="0">
              <a:buNone/>
            </a:pPr>
            <a:r>
              <a:rPr lang="en-US" sz="1000" dirty="0">
                <a:solidFill>
                  <a:schemeClr val="tx1"/>
                </a:solidFill>
              </a:rPr>
              <a:t>        </a:t>
            </a:r>
            <a:r>
              <a:rPr lang="en-US" sz="1000" dirty="0" err="1">
                <a:solidFill>
                  <a:schemeClr val="tx1"/>
                </a:solidFill>
              </a:rPr>
              <a:t>detect_value</a:t>
            </a:r>
            <a:r>
              <a:rPr lang="en-US" sz="1000" dirty="0">
                <a:solidFill>
                  <a:schemeClr val="tx1"/>
                </a:solidFill>
              </a:rPr>
              <a:t>=</a:t>
            </a:r>
            <a:r>
              <a:rPr lang="en-US" sz="1000" dirty="0" err="1">
                <a:solidFill>
                  <a:schemeClr val="tx1"/>
                </a:solidFill>
              </a:rPr>
              <a:t>results.get</a:t>
            </a:r>
            <a:r>
              <a:rPr lang="en-US" sz="1000" dirty="0">
                <a:solidFill>
                  <a:schemeClr val="tx1"/>
                </a:solidFill>
              </a:rPr>
              <a:t>(0).</a:t>
            </a:r>
            <a:r>
              <a:rPr lang="en-US" sz="1000" dirty="0" err="1">
                <a:solidFill>
                  <a:schemeClr val="tx1"/>
                </a:solidFill>
              </a:rPr>
              <a:t>toString</a:t>
            </a:r>
            <a:r>
              <a:rPr lang="en-US" sz="1000" dirty="0">
                <a:solidFill>
                  <a:schemeClr val="tx1"/>
                </a:solidFill>
              </a:rPr>
              <a:t>();            </a:t>
            </a:r>
          </a:p>
          <a:p>
            <a:pPr marL="0" indent="0">
              <a:buNone/>
            </a:pPr>
            <a:r>
              <a:rPr lang="en-US" sz="1000" dirty="0">
                <a:solidFill>
                  <a:schemeClr val="tx1"/>
                </a:solidFill>
              </a:rPr>
              <a:t>    </a:t>
            </a:r>
            <a:r>
              <a:rPr lang="en-US" sz="1000" dirty="0" err="1">
                <a:solidFill>
                  <a:schemeClr val="tx1"/>
                </a:solidFill>
              </a:rPr>
              <a:t>textViewResult.setText</a:t>
            </a:r>
            <a:r>
              <a:rPr lang="en-US" sz="1000" dirty="0">
                <a:solidFill>
                  <a:schemeClr val="tx1"/>
                </a:solidFill>
              </a:rPr>
              <a:t>(</a:t>
            </a:r>
            <a:r>
              <a:rPr lang="en-US" sz="1000" dirty="0" err="1">
                <a:solidFill>
                  <a:schemeClr val="tx1"/>
                </a:solidFill>
              </a:rPr>
              <a:t>detect_value</a:t>
            </a:r>
            <a:r>
              <a:rPr lang="en-US" sz="1000" dirty="0">
                <a:solidFill>
                  <a:schemeClr val="tx1"/>
                </a:solidFill>
              </a:rPr>
              <a:t>);         </a:t>
            </a:r>
          </a:p>
          <a:p>
            <a:pPr marL="0" indent="0">
              <a:buNone/>
            </a:pPr>
            <a:r>
              <a:rPr lang="en-US" sz="1000" dirty="0">
                <a:solidFill>
                  <a:schemeClr val="tx1"/>
                </a:solidFill>
              </a:rPr>
              <a:t>   }         </a:t>
            </a:r>
          </a:p>
          <a:p>
            <a:pPr marL="0" indent="0">
              <a:buNone/>
            </a:pPr>
            <a:r>
              <a:rPr lang="en-US" sz="1000" dirty="0">
                <a:solidFill>
                  <a:schemeClr val="tx1"/>
                </a:solidFill>
              </a:rPr>
              <a:t>   @Override            public void </a:t>
            </a:r>
            <a:r>
              <a:rPr lang="en-US" sz="1000" dirty="0" err="1">
                <a:solidFill>
                  <a:schemeClr val="tx1"/>
                </a:solidFill>
              </a:rPr>
              <a:t>onVideo</a:t>
            </a:r>
            <a:r>
              <a:rPr lang="en-US" sz="1000" dirty="0">
                <a:solidFill>
                  <a:schemeClr val="tx1"/>
                </a:solidFill>
              </a:rPr>
              <a:t>(</a:t>
            </a:r>
            <a:r>
              <a:rPr lang="en-US" sz="1000" dirty="0" err="1">
                <a:solidFill>
                  <a:schemeClr val="tx1"/>
                </a:solidFill>
              </a:rPr>
              <a:t>CameraKitVideo</a:t>
            </a:r>
            <a:r>
              <a:rPr lang="en-US" sz="1000" dirty="0">
                <a:solidFill>
                  <a:schemeClr val="tx1"/>
                </a:solidFill>
              </a:rPr>
              <a:t> </a:t>
            </a:r>
            <a:r>
              <a:rPr lang="en-US" sz="1000" dirty="0" err="1">
                <a:solidFill>
                  <a:schemeClr val="tx1"/>
                </a:solidFill>
              </a:rPr>
              <a:t>cameraKitVideo</a:t>
            </a:r>
            <a:r>
              <a:rPr lang="en-US" sz="1000" dirty="0">
                <a:solidFill>
                  <a:schemeClr val="tx1"/>
                </a:solidFill>
              </a:rPr>
              <a:t>) {            }        });  </a:t>
            </a:r>
          </a:p>
          <a:p>
            <a:pPr marL="0" indent="0">
              <a:buNone/>
            </a:pPr>
            <a:r>
              <a:rPr lang="en-US" sz="1000" dirty="0">
                <a:solidFill>
                  <a:schemeClr val="tx1"/>
                </a:solidFill>
              </a:rPr>
              <a:t>      </a:t>
            </a:r>
            <a:r>
              <a:rPr lang="en-US" sz="1000" dirty="0" err="1">
                <a:solidFill>
                  <a:schemeClr val="tx1"/>
                </a:solidFill>
              </a:rPr>
              <a:t>btnToggleCamera.setOnClickListener</a:t>
            </a:r>
            <a:r>
              <a:rPr lang="en-US" sz="1000" dirty="0">
                <a:solidFill>
                  <a:schemeClr val="tx1"/>
                </a:solidFill>
              </a:rPr>
              <a:t>(new </a:t>
            </a:r>
            <a:r>
              <a:rPr lang="en-US" sz="1000" dirty="0" err="1">
                <a:solidFill>
                  <a:schemeClr val="tx1"/>
                </a:solidFill>
              </a:rPr>
              <a:t>View.OnClickListener</a:t>
            </a:r>
            <a:r>
              <a:rPr lang="en-US" sz="1000" dirty="0">
                <a:solidFill>
                  <a:schemeClr val="tx1"/>
                </a:solidFill>
              </a:rPr>
              <a:t>() {            @Override            public void </a:t>
            </a:r>
            <a:r>
              <a:rPr lang="en-US" sz="1000" dirty="0" err="1">
                <a:solidFill>
                  <a:schemeClr val="tx1"/>
                </a:solidFill>
              </a:rPr>
              <a:t>onClick</a:t>
            </a:r>
            <a:r>
              <a:rPr lang="en-US" sz="1000" dirty="0">
                <a:solidFill>
                  <a:schemeClr val="tx1"/>
                </a:solidFill>
              </a:rPr>
              <a:t>(View v) {                </a:t>
            </a:r>
            <a:r>
              <a:rPr lang="en-US" sz="1000" dirty="0" err="1">
                <a:solidFill>
                  <a:schemeClr val="tx1"/>
                </a:solidFill>
              </a:rPr>
              <a:t>cameraView.toggleFacing</a:t>
            </a:r>
            <a:r>
              <a:rPr lang="en-US" sz="1000" dirty="0">
                <a:solidFill>
                  <a:schemeClr val="tx1"/>
                </a:solidFill>
              </a:rPr>
              <a:t>();      </a:t>
            </a:r>
          </a:p>
          <a:p>
            <a:pPr marL="0" indent="0">
              <a:buNone/>
            </a:pPr>
            <a:r>
              <a:rPr lang="en-US" sz="1000" dirty="0">
                <a:solidFill>
                  <a:schemeClr val="tx1"/>
                </a:solidFill>
              </a:rPr>
              <a:t>      }        });      </a:t>
            </a:r>
          </a:p>
          <a:p>
            <a:pPr marL="0" indent="0">
              <a:buNone/>
            </a:pPr>
            <a:r>
              <a:rPr lang="en-US" sz="1000" dirty="0">
                <a:solidFill>
                  <a:schemeClr val="tx1"/>
                </a:solidFill>
              </a:rPr>
              <a:t>  </a:t>
            </a:r>
            <a:r>
              <a:rPr lang="en-US" sz="1000" dirty="0" err="1">
                <a:solidFill>
                  <a:schemeClr val="tx1"/>
                </a:solidFill>
              </a:rPr>
              <a:t>btnDetectObject.setOnClickListener</a:t>
            </a:r>
            <a:r>
              <a:rPr lang="en-US" sz="1000" dirty="0">
                <a:solidFill>
                  <a:schemeClr val="tx1"/>
                </a:solidFill>
              </a:rPr>
              <a:t>(new </a:t>
            </a:r>
            <a:r>
              <a:rPr lang="en-US" sz="1000" dirty="0" err="1">
                <a:solidFill>
                  <a:schemeClr val="tx1"/>
                </a:solidFill>
              </a:rPr>
              <a:t>View.OnClickListener</a:t>
            </a:r>
            <a:r>
              <a:rPr lang="en-US" sz="1000" dirty="0">
                <a:solidFill>
                  <a:schemeClr val="tx1"/>
                </a:solidFill>
              </a:rPr>
              <a:t>() {            @Override            public void </a:t>
            </a:r>
            <a:r>
              <a:rPr lang="en-US" sz="1000" dirty="0" err="1">
                <a:solidFill>
                  <a:schemeClr val="tx1"/>
                </a:solidFill>
              </a:rPr>
              <a:t>onClick</a:t>
            </a:r>
            <a:r>
              <a:rPr lang="en-US" sz="1000" dirty="0">
                <a:solidFill>
                  <a:schemeClr val="tx1"/>
                </a:solidFill>
              </a:rPr>
              <a:t>(View v) {                </a:t>
            </a:r>
            <a:r>
              <a:rPr lang="en-US" sz="1000" dirty="0" err="1">
                <a:solidFill>
                  <a:schemeClr val="tx1"/>
                </a:solidFill>
              </a:rPr>
              <a:t>cameraView.captureImage</a:t>
            </a:r>
            <a:r>
              <a:rPr lang="en-US" sz="1000" dirty="0">
                <a:solidFill>
                  <a:schemeClr val="tx1"/>
                </a:solidFill>
              </a:rPr>
              <a:t>();                if (</a:t>
            </a:r>
            <a:r>
              <a:rPr lang="en-US" sz="1000" dirty="0" err="1">
                <a:solidFill>
                  <a:schemeClr val="tx1"/>
                </a:solidFill>
              </a:rPr>
              <a:t>detect_value.contains</a:t>
            </a:r>
            <a:r>
              <a:rPr lang="en-US" sz="1000" dirty="0">
                <a:solidFill>
                  <a:schemeClr val="tx1"/>
                </a:solidFill>
              </a:rPr>
              <a:t>("garbage")) {                    </a:t>
            </a:r>
            <a:r>
              <a:rPr lang="en-US" sz="1000" dirty="0" err="1">
                <a:solidFill>
                  <a:schemeClr val="tx1"/>
                </a:solidFill>
              </a:rPr>
              <a:t>Toast.makeText</a:t>
            </a:r>
            <a:r>
              <a:rPr lang="en-US" sz="1000" dirty="0">
                <a:solidFill>
                  <a:schemeClr val="tx1"/>
                </a:solidFill>
              </a:rPr>
              <a:t>(</a:t>
            </a:r>
            <a:r>
              <a:rPr lang="en-US" sz="1000" dirty="0" err="1">
                <a:solidFill>
                  <a:schemeClr val="tx1"/>
                </a:solidFill>
              </a:rPr>
              <a:t>getApplicationContext</a:t>
            </a:r>
            <a:r>
              <a:rPr lang="en-US" sz="1000" dirty="0">
                <a:solidFill>
                  <a:schemeClr val="tx1"/>
                </a:solidFill>
              </a:rPr>
              <a:t>(),"Garbage detected",</a:t>
            </a:r>
            <a:r>
              <a:rPr lang="en-US" sz="1000" dirty="0" err="1">
                <a:solidFill>
                  <a:schemeClr val="tx1"/>
                </a:solidFill>
              </a:rPr>
              <a:t>Toast.LENGTH_LONG</a:t>
            </a:r>
            <a:r>
              <a:rPr lang="en-US" sz="1000" dirty="0">
                <a:solidFill>
                  <a:schemeClr val="tx1"/>
                </a:solidFill>
              </a:rPr>
              <a:t>).show();                    Intent intent=new Intent(MainActivity.this,Main3Activity.class);                    </a:t>
            </a:r>
            <a:r>
              <a:rPr lang="en-US" sz="1000" dirty="0" err="1">
                <a:solidFill>
                  <a:schemeClr val="tx1"/>
                </a:solidFill>
              </a:rPr>
              <a:t>startActivity</a:t>
            </a:r>
            <a:r>
              <a:rPr lang="en-US" sz="1000" dirty="0">
                <a:solidFill>
                  <a:schemeClr val="tx1"/>
                </a:solidFill>
              </a:rPr>
              <a:t>(intent);                }                else                    </a:t>
            </a:r>
            <a:r>
              <a:rPr lang="en-US" sz="1000" dirty="0" err="1">
                <a:solidFill>
                  <a:schemeClr val="tx1"/>
                </a:solidFill>
              </a:rPr>
              <a:t>Toast.makeText</a:t>
            </a:r>
            <a:r>
              <a:rPr lang="en-US" sz="1000" dirty="0">
                <a:solidFill>
                  <a:schemeClr val="tx1"/>
                </a:solidFill>
              </a:rPr>
              <a:t>(</a:t>
            </a:r>
            <a:r>
              <a:rPr lang="en-US" sz="1000" dirty="0" err="1">
                <a:solidFill>
                  <a:schemeClr val="tx1"/>
                </a:solidFill>
              </a:rPr>
              <a:t>getApplicationContext</a:t>
            </a:r>
            <a:r>
              <a:rPr lang="en-US" sz="1000" dirty="0">
                <a:solidFill>
                  <a:schemeClr val="tx1"/>
                </a:solidFill>
              </a:rPr>
              <a:t>(),"Garbage not detected",</a:t>
            </a:r>
            <a:r>
              <a:rPr lang="en-US" sz="1000" dirty="0" err="1">
                <a:solidFill>
                  <a:schemeClr val="tx1"/>
                </a:solidFill>
              </a:rPr>
              <a:t>Toast.LENGTH_LONG</a:t>
            </a:r>
            <a:r>
              <a:rPr lang="en-US" sz="1000" dirty="0">
                <a:solidFill>
                  <a:schemeClr val="tx1"/>
                </a:solidFill>
              </a:rPr>
              <a:t>).show();            }        });   </a:t>
            </a:r>
          </a:p>
          <a:p>
            <a:pPr marL="0" indent="0">
              <a:buNone/>
            </a:pPr>
            <a:r>
              <a:rPr lang="en-US" sz="1000" dirty="0">
                <a:solidFill>
                  <a:schemeClr val="tx1"/>
                </a:solidFill>
              </a:rPr>
              <a:t>     </a:t>
            </a:r>
            <a:r>
              <a:rPr lang="en-US" sz="1000" dirty="0" err="1">
                <a:solidFill>
                  <a:schemeClr val="tx1"/>
                </a:solidFill>
              </a:rPr>
              <a:t>initTensorFlowAndLoadModel</a:t>
            </a:r>
            <a:r>
              <a:rPr lang="en-US" sz="1000" dirty="0">
                <a:solidFill>
                  <a:schemeClr val="tx1"/>
                </a:solidFill>
              </a:rPr>
              <a:t>();    }</a:t>
            </a:r>
            <a:endParaRPr lang="en-US" sz="1000" dirty="0"/>
          </a:p>
        </p:txBody>
      </p:sp>
      <p:sp>
        <p:nvSpPr>
          <p:cNvPr id="4" name="TextBox 3">
            <a:extLst>
              <a:ext uri="{FF2B5EF4-FFF2-40B4-BE49-F238E27FC236}">
                <a16:creationId xmlns:a16="http://schemas.microsoft.com/office/drawing/2014/main" id="{6F374888-08D0-4673-BEA8-705B52FF421D}"/>
              </a:ext>
            </a:extLst>
          </p:cNvPr>
          <p:cNvSpPr txBox="1"/>
          <p:nvPr/>
        </p:nvSpPr>
        <p:spPr>
          <a:xfrm flipH="1">
            <a:off x="3198494" y="78343"/>
            <a:ext cx="1573531" cy="369332"/>
          </a:xfrm>
          <a:prstGeom prst="rect">
            <a:avLst/>
          </a:prstGeom>
          <a:noFill/>
        </p:spPr>
        <p:txBody>
          <a:bodyPr wrap="square" rtlCol="0">
            <a:spAutoFit/>
          </a:bodyPr>
          <a:lstStyle/>
          <a:p>
            <a:r>
              <a:rPr lang="en-IN" dirty="0"/>
              <a:t>SAMPLE CODE</a:t>
            </a:r>
            <a:endParaRPr lang="en-US" dirty="0"/>
          </a:p>
        </p:txBody>
      </p:sp>
    </p:spTree>
    <p:extLst>
      <p:ext uri="{BB962C8B-B14F-4D97-AF65-F5344CB8AC3E}">
        <p14:creationId xmlns:p14="http://schemas.microsoft.com/office/powerpoint/2010/main" val="3098644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A4B1-48D5-4CEE-8A5E-FA86E9E761AA}"/>
              </a:ext>
            </a:extLst>
          </p:cNvPr>
          <p:cNvSpPr>
            <a:spLocks noGrp="1"/>
          </p:cNvSpPr>
          <p:nvPr>
            <p:ph type="title"/>
          </p:nvPr>
        </p:nvSpPr>
        <p:spPr>
          <a:xfrm>
            <a:off x="159299" y="-103715"/>
            <a:ext cx="3761059" cy="613200"/>
          </a:xfrm>
        </p:spPr>
        <p:txBody>
          <a:bodyPr/>
          <a:lstStyle/>
          <a:p>
            <a:r>
              <a:rPr lang="en-IN" dirty="0"/>
              <a:t>Output Screenshots</a:t>
            </a:r>
            <a:endParaRPr lang="en-US" dirty="0"/>
          </a:p>
        </p:txBody>
      </p:sp>
      <p:pic>
        <p:nvPicPr>
          <p:cNvPr id="4" name="Picture 3">
            <a:extLst>
              <a:ext uri="{FF2B5EF4-FFF2-40B4-BE49-F238E27FC236}">
                <a16:creationId xmlns:a16="http://schemas.microsoft.com/office/drawing/2014/main" id="{F6719F12-2858-435F-9485-8BA77DABCE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25" y="439100"/>
            <a:ext cx="2127250" cy="4501515"/>
          </a:xfrm>
          <a:prstGeom prst="rect">
            <a:avLst/>
          </a:prstGeom>
          <a:noFill/>
          <a:ln>
            <a:noFill/>
          </a:ln>
        </p:spPr>
      </p:pic>
      <p:pic>
        <p:nvPicPr>
          <p:cNvPr id="5" name="Picture 4">
            <a:extLst>
              <a:ext uri="{FF2B5EF4-FFF2-40B4-BE49-F238E27FC236}">
                <a16:creationId xmlns:a16="http://schemas.microsoft.com/office/drawing/2014/main" id="{A34DB5AC-7048-4096-9C66-56A7E1C0C2E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102" y="439101"/>
            <a:ext cx="2127250" cy="4501514"/>
          </a:xfrm>
          <a:prstGeom prst="rect">
            <a:avLst/>
          </a:prstGeom>
          <a:noFill/>
          <a:ln>
            <a:noFill/>
          </a:ln>
        </p:spPr>
      </p:pic>
      <p:pic>
        <p:nvPicPr>
          <p:cNvPr id="6" name="Picture 5">
            <a:extLst>
              <a:ext uri="{FF2B5EF4-FFF2-40B4-BE49-F238E27FC236}">
                <a16:creationId xmlns:a16="http://schemas.microsoft.com/office/drawing/2014/main" id="{8A9E82D2-12DD-4176-B415-7904372E4D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5638" y="439101"/>
            <a:ext cx="2127250" cy="4501514"/>
          </a:xfrm>
          <a:prstGeom prst="rect">
            <a:avLst/>
          </a:prstGeom>
          <a:noFill/>
          <a:ln>
            <a:noFill/>
          </a:ln>
        </p:spPr>
      </p:pic>
      <p:pic>
        <p:nvPicPr>
          <p:cNvPr id="7" name="Picture 6">
            <a:extLst>
              <a:ext uri="{FF2B5EF4-FFF2-40B4-BE49-F238E27FC236}">
                <a16:creationId xmlns:a16="http://schemas.microsoft.com/office/drawing/2014/main" id="{7BB02C5F-093A-47BE-B66A-843892C4B16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075" y="439101"/>
            <a:ext cx="2127249" cy="4501514"/>
          </a:xfrm>
          <a:prstGeom prst="rect">
            <a:avLst/>
          </a:prstGeom>
          <a:noFill/>
          <a:ln>
            <a:noFill/>
          </a:ln>
        </p:spPr>
      </p:pic>
    </p:spTree>
    <p:extLst>
      <p:ext uri="{BB962C8B-B14F-4D97-AF65-F5344CB8AC3E}">
        <p14:creationId xmlns:p14="http://schemas.microsoft.com/office/powerpoint/2010/main" val="378390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itle 1048647"/>
          <p:cNvSpPr>
            <a:spLocks noGrp="1"/>
          </p:cNvSpPr>
          <p:nvPr>
            <p:ph type="title"/>
          </p:nvPr>
        </p:nvSpPr>
        <p:spPr>
          <a:xfrm>
            <a:off x="2671672" y="80902"/>
            <a:ext cx="4338728" cy="613200"/>
          </a:xfrm>
        </p:spPr>
        <p:txBody>
          <a:bodyPr/>
          <a:lstStyle/>
          <a:p>
            <a:r>
              <a:rPr lang="en-US" dirty="0">
                <a:solidFill>
                  <a:schemeClr val="tx1"/>
                </a:solidFill>
              </a:rPr>
              <a:t>Evaluation (OUTPUT)</a:t>
            </a:r>
          </a:p>
        </p:txBody>
      </p:sp>
      <p:pic>
        <p:nvPicPr>
          <p:cNvPr id="4" name="Picture 3">
            <a:extLst>
              <a:ext uri="{FF2B5EF4-FFF2-40B4-BE49-F238E27FC236}">
                <a16:creationId xmlns:a16="http://schemas.microsoft.com/office/drawing/2014/main" id="{D4FC70EE-56FF-44A3-800C-2AA446115732}"/>
              </a:ext>
            </a:extLst>
          </p:cNvPr>
          <p:cNvPicPr/>
          <p:nvPr/>
        </p:nvPicPr>
        <p:blipFill rotWithShape="1">
          <a:blip r:embed="rId3" cstate="print"/>
          <a:srcRect l="25641" t="29647" r="7532" b="17331"/>
          <a:stretch/>
        </p:blipFill>
        <p:spPr bwMode="auto">
          <a:xfrm>
            <a:off x="311700" y="1313374"/>
            <a:ext cx="5029845" cy="3131613"/>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EB8BE5C-4287-42C2-84E3-6C7594F8698D}"/>
              </a:ext>
            </a:extLst>
          </p:cNvPr>
          <p:cNvSpPr txBox="1"/>
          <p:nvPr/>
        </p:nvSpPr>
        <p:spPr>
          <a:xfrm flipH="1">
            <a:off x="407561" y="632721"/>
            <a:ext cx="1922103" cy="369332"/>
          </a:xfrm>
          <a:prstGeom prst="rect">
            <a:avLst/>
          </a:prstGeom>
          <a:noFill/>
        </p:spPr>
        <p:txBody>
          <a:bodyPr wrap="square" rtlCol="0">
            <a:spAutoFit/>
          </a:bodyPr>
          <a:lstStyle/>
          <a:p>
            <a:r>
              <a:rPr lang="en-IN" dirty="0"/>
              <a:t>Model Evaluation</a:t>
            </a:r>
            <a:endParaRPr lang="en-US" dirty="0"/>
          </a:p>
        </p:txBody>
      </p:sp>
      <p:sp>
        <p:nvSpPr>
          <p:cNvPr id="3" name="TextBox 2">
            <a:extLst>
              <a:ext uri="{FF2B5EF4-FFF2-40B4-BE49-F238E27FC236}">
                <a16:creationId xmlns:a16="http://schemas.microsoft.com/office/drawing/2014/main" id="{4FB7BDFC-9D14-4B44-85CA-CB336F5340F5}"/>
              </a:ext>
            </a:extLst>
          </p:cNvPr>
          <p:cNvSpPr txBox="1"/>
          <p:nvPr/>
        </p:nvSpPr>
        <p:spPr>
          <a:xfrm>
            <a:off x="5847689" y="632722"/>
            <a:ext cx="3248686" cy="369332"/>
          </a:xfrm>
          <a:prstGeom prst="rect">
            <a:avLst/>
          </a:prstGeom>
          <a:noFill/>
        </p:spPr>
        <p:txBody>
          <a:bodyPr wrap="square" rtlCol="0">
            <a:spAutoFit/>
          </a:bodyPr>
          <a:lstStyle/>
          <a:p>
            <a:r>
              <a:rPr lang="en-IN" dirty="0"/>
              <a:t>Mobile Application Evaluation</a:t>
            </a:r>
            <a:endParaRPr lang="en-US" dirty="0"/>
          </a:p>
        </p:txBody>
      </p:sp>
      <p:pic>
        <p:nvPicPr>
          <p:cNvPr id="7" name="Picture 6">
            <a:extLst>
              <a:ext uri="{FF2B5EF4-FFF2-40B4-BE49-F238E27FC236}">
                <a16:creationId xmlns:a16="http://schemas.microsoft.com/office/drawing/2014/main" id="{83A4D4CA-C47C-4F69-BB6B-C6EC3CE9793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7262" y="1199375"/>
            <a:ext cx="2070100" cy="37217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7;p20">
            <a:extLst>
              <a:ext uri="{FF2B5EF4-FFF2-40B4-BE49-F238E27FC236}">
                <a16:creationId xmlns:a16="http://schemas.microsoft.com/office/drawing/2014/main" id="{735533B0-3D14-430F-9A53-5D4307A3C65F}"/>
              </a:ext>
            </a:extLst>
          </p:cNvPr>
          <p:cNvSpPr txBox="1">
            <a:spLocks noGrp="1"/>
          </p:cNvSpPr>
          <p:nvPr>
            <p:ph type="title"/>
          </p:nvPr>
        </p:nvSpPr>
        <p:spPr>
          <a:xfrm>
            <a:off x="2695282" y="672997"/>
            <a:ext cx="3463780" cy="71765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3600" dirty="0">
                <a:latin typeface="Times New Roman"/>
                <a:ea typeface="Times New Roman"/>
                <a:cs typeface="Times New Roman"/>
                <a:sym typeface="Times New Roman"/>
              </a:rPr>
              <a:t>CONCLUSION</a:t>
            </a:r>
            <a:br>
              <a:rPr lang="en-US" sz="3200" dirty="0">
                <a:latin typeface="Times New Roman"/>
                <a:ea typeface="Times New Roman"/>
                <a:cs typeface="Times New Roman"/>
                <a:sym typeface="Times New Roman"/>
              </a:rPr>
            </a:br>
            <a:endParaRPr lang="en-US" sz="3200" dirty="0">
              <a:latin typeface="Times New Roman"/>
              <a:ea typeface="Times New Roman"/>
              <a:cs typeface="Times New Roman"/>
              <a:sym typeface="Times New Roman"/>
            </a:endParaRPr>
          </a:p>
        </p:txBody>
      </p:sp>
      <p:sp>
        <p:nvSpPr>
          <p:cNvPr id="5" name="Google Shape;108;p20">
            <a:extLst>
              <a:ext uri="{FF2B5EF4-FFF2-40B4-BE49-F238E27FC236}">
                <a16:creationId xmlns:a16="http://schemas.microsoft.com/office/drawing/2014/main" id="{E60E903D-D683-40B9-BE08-BD59BD34698E}"/>
              </a:ext>
            </a:extLst>
          </p:cNvPr>
          <p:cNvSpPr txBox="1">
            <a:spLocks/>
          </p:cNvSpPr>
          <p:nvPr/>
        </p:nvSpPr>
        <p:spPr>
          <a:xfrm>
            <a:off x="0" y="1390650"/>
            <a:ext cx="8521700" cy="3397250"/>
          </a:xfrm>
          <a:prstGeom prst="rect">
            <a:avLst/>
          </a:prstGeom>
          <a:noFill/>
          <a:ln>
            <a:noFill/>
          </a:ln>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00" indent="-342900">
              <a:lnSpc>
                <a:spcPct val="115000"/>
              </a:lnSpc>
              <a:spcBef>
                <a:spcPts val="0"/>
              </a:spcBef>
              <a:buSzPts val="1800"/>
              <a:buFont typeface="Noto Sans Symbols"/>
              <a:buChar char="❖"/>
            </a:pPr>
            <a:r>
              <a:rPr lang="en-IN" sz="1600" dirty="0">
                <a:latin typeface="Times New Roman"/>
                <a:ea typeface="Times New Roman"/>
                <a:cs typeface="Times New Roman"/>
                <a:sym typeface="Times New Roman"/>
              </a:rPr>
              <a:t>This System will be helpful to make our surrounding neat and clean.</a:t>
            </a:r>
          </a:p>
          <a:p>
            <a:pPr marL="228600" indent="0">
              <a:lnSpc>
                <a:spcPct val="115000"/>
              </a:lnSpc>
              <a:spcBef>
                <a:spcPts val="0"/>
              </a:spcBef>
              <a:buSzPts val="1800"/>
              <a:buNone/>
            </a:pPr>
            <a:endParaRPr lang="en-IN" sz="1600" dirty="0">
              <a:latin typeface="Times New Roman"/>
              <a:ea typeface="Times New Roman"/>
              <a:cs typeface="Times New Roman"/>
              <a:sym typeface="Times New Roman"/>
            </a:endParaRPr>
          </a:p>
          <a:p>
            <a:pPr marL="571500" indent="-342900">
              <a:lnSpc>
                <a:spcPct val="115000"/>
              </a:lnSpc>
              <a:spcBef>
                <a:spcPts val="0"/>
              </a:spcBef>
              <a:buSzPts val="1800"/>
              <a:buFont typeface="Noto Sans Symbols"/>
              <a:buChar char="❖"/>
            </a:pPr>
            <a:r>
              <a:rPr lang="en-IN" sz="1600" dirty="0">
                <a:latin typeface="Times New Roman"/>
                <a:ea typeface="Times New Roman"/>
                <a:cs typeface="Times New Roman"/>
                <a:sym typeface="Times New Roman"/>
              </a:rPr>
              <a:t>With this system there would not be any spreading of diseases.</a:t>
            </a:r>
          </a:p>
          <a:p>
            <a:pPr marL="228600" indent="0">
              <a:lnSpc>
                <a:spcPct val="115000"/>
              </a:lnSpc>
              <a:spcBef>
                <a:spcPts val="0"/>
              </a:spcBef>
              <a:buSzPts val="1800"/>
              <a:buNone/>
            </a:pPr>
            <a:endParaRPr lang="en-IN" sz="1600" dirty="0">
              <a:latin typeface="Times New Roman"/>
              <a:ea typeface="Times New Roman"/>
              <a:cs typeface="Times New Roman"/>
              <a:sym typeface="Times New Roman"/>
            </a:endParaRPr>
          </a:p>
          <a:p>
            <a:pPr marL="571500" indent="-342900">
              <a:lnSpc>
                <a:spcPct val="115000"/>
              </a:lnSpc>
              <a:spcBef>
                <a:spcPts val="0"/>
              </a:spcBef>
              <a:buSzPts val="1800"/>
              <a:buFont typeface="Noto Sans Symbols"/>
              <a:buChar char="❖"/>
            </a:pPr>
            <a:r>
              <a:rPr lang="en-IN" sz="1600" dirty="0">
                <a:latin typeface="Times New Roman"/>
                <a:ea typeface="Times New Roman"/>
                <a:cs typeface="Times New Roman"/>
                <a:sym typeface="Times New Roman"/>
              </a:rPr>
              <a:t>Immediate interaction with the concern department will help to make the roads and public places clean and green.</a:t>
            </a:r>
          </a:p>
          <a:p>
            <a:pPr marL="228600" indent="0">
              <a:lnSpc>
                <a:spcPct val="115000"/>
              </a:lnSpc>
              <a:spcBef>
                <a:spcPts val="0"/>
              </a:spcBef>
              <a:buSzPts val="1800"/>
              <a:buNone/>
            </a:pPr>
            <a:endParaRPr lang="en-IN" sz="1600" dirty="0">
              <a:latin typeface="Times New Roman"/>
              <a:ea typeface="Times New Roman"/>
              <a:cs typeface="Times New Roman"/>
              <a:sym typeface="Times New Roman"/>
            </a:endParaRPr>
          </a:p>
          <a:p>
            <a:pPr marL="571500" indent="-342900">
              <a:lnSpc>
                <a:spcPct val="115000"/>
              </a:lnSpc>
              <a:spcBef>
                <a:spcPts val="0"/>
              </a:spcBef>
              <a:buSzPts val="1800"/>
              <a:buFont typeface="Noto Sans Symbols"/>
              <a:buChar char="❖"/>
            </a:pPr>
            <a:r>
              <a:rPr lang="en-IN" sz="1600" dirty="0">
                <a:latin typeface="Times New Roman"/>
                <a:ea typeface="Times New Roman"/>
                <a:cs typeface="Times New Roman"/>
                <a:sym typeface="Times New Roman"/>
              </a:rPr>
              <a:t>Advance technology is been used for good purpose.</a:t>
            </a:r>
          </a:p>
          <a:p>
            <a:pPr marL="228600" indent="0">
              <a:lnSpc>
                <a:spcPct val="115000"/>
              </a:lnSpc>
              <a:spcBef>
                <a:spcPts val="0"/>
              </a:spcBef>
              <a:buSzPts val="1800"/>
              <a:buFont typeface="Arial" panose="020B0604020202020204" pitchFamily="34" charset="0"/>
              <a:buNone/>
            </a:pPr>
            <a:endParaRPr lang="en-IN" sz="16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90647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7E0E-3EF7-4CDC-A1CC-D9149FE8BCB5}"/>
              </a:ext>
            </a:extLst>
          </p:cNvPr>
          <p:cNvSpPr>
            <a:spLocks noGrp="1"/>
          </p:cNvSpPr>
          <p:nvPr>
            <p:ph type="title"/>
          </p:nvPr>
        </p:nvSpPr>
        <p:spPr>
          <a:xfrm>
            <a:off x="3337200" y="587425"/>
            <a:ext cx="2758800" cy="613200"/>
          </a:xfrm>
        </p:spPr>
        <p:txBody>
          <a:bodyPr/>
          <a:lstStyle/>
          <a:p>
            <a:r>
              <a:rPr lang="en-IN" dirty="0"/>
              <a:t>Future Work</a:t>
            </a:r>
            <a:endParaRPr lang="en-US" dirty="0"/>
          </a:p>
        </p:txBody>
      </p:sp>
      <p:sp>
        <p:nvSpPr>
          <p:cNvPr id="3" name="Text Placeholder 2">
            <a:extLst>
              <a:ext uri="{FF2B5EF4-FFF2-40B4-BE49-F238E27FC236}">
                <a16:creationId xmlns:a16="http://schemas.microsoft.com/office/drawing/2014/main" id="{FB576432-5D86-441C-85C1-0007415E318A}"/>
              </a:ext>
            </a:extLst>
          </p:cNvPr>
          <p:cNvSpPr>
            <a:spLocks noGrp="1"/>
          </p:cNvSpPr>
          <p:nvPr>
            <p:ph type="body" idx="1"/>
          </p:nvPr>
        </p:nvSpPr>
        <p:spPr>
          <a:xfrm>
            <a:off x="311700" y="1581175"/>
            <a:ext cx="8520600" cy="3397200"/>
          </a:xfrm>
        </p:spPr>
        <p:txBody>
          <a:bodyPr/>
          <a:lstStyle/>
          <a:p>
            <a:r>
              <a:rPr lang="en-US" sz="1600" dirty="0">
                <a:latin typeface="Times New Roman" panose="02020603050405020304" pitchFamily="18" charset="0"/>
                <a:cs typeface="Times New Roman" panose="02020603050405020304" pitchFamily="18" charset="0"/>
              </a:rPr>
              <a:t>This System will be helpful to make our surrounding neat and clean.</a:t>
            </a:r>
          </a:p>
          <a:p>
            <a:pPr marL="1143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This System would help for not spreading diseases through the waste.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Immediate interaction with the concern department will help to make the roads and public places clean and green.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Advanced technology is been used for good purpose.</a:t>
            </a:r>
          </a:p>
        </p:txBody>
      </p:sp>
    </p:spTree>
    <p:extLst>
      <p:ext uri="{BB962C8B-B14F-4D97-AF65-F5344CB8AC3E}">
        <p14:creationId xmlns:p14="http://schemas.microsoft.com/office/powerpoint/2010/main" val="1826420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048590" name="Google Shape;113;p21"/>
          <p:cNvSpPr txBox="1">
            <a:spLocks noGrp="1"/>
          </p:cNvSpPr>
          <p:nvPr>
            <p:ph type="body" idx="1"/>
          </p:nvPr>
        </p:nvSpPr>
        <p:spPr>
          <a:xfrm>
            <a:off x="3375956" y="655513"/>
            <a:ext cx="2772595" cy="6051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SzPts val="1800"/>
              <a:buNone/>
            </a:pPr>
            <a:r>
              <a:rPr lang="en-US" sz="3600" dirty="0">
                <a:latin typeface="Times New Roman"/>
                <a:ea typeface="Times New Roman"/>
                <a:cs typeface="Times New Roman"/>
                <a:sym typeface="Times New Roman"/>
              </a:rPr>
              <a:t>Reference</a:t>
            </a:r>
            <a:endParaRPr sz="3600" dirty="0">
              <a:latin typeface="Times New Roman"/>
              <a:ea typeface="Times New Roman"/>
              <a:cs typeface="Times New Roman"/>
              <a:sym typeface="Times New Roman"/>
            </a:endParaRPr>
          </a:p>
        </p:txBody>
      </p:sp>
      <p:sp>
        <p:nvSpPr>
          <p:cNvPr id="1048591" name="Google Shape;114;p21"/>
          <p:cNvSpPr txBox="1"/>
          <p:nvPr/>
        </p:nvSpPr>
        <p:spPr>
          <a:xfrm>
            <a:off x="533976" y="1379444"/>
            <a:ext cx="8237535" cy="31085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r>
              <a:rPr lang="en-US" sz="1400" dirty="0"/>
              <a:t>Anjali </a:t>
            </a:r>
            <a:r>
              <a:rPr lang="en-US" sz="1400" dirty="0" err="1"/>
              <a:t>Pradipbhai</a:t>
            </a:r>
            <a:r>
              <a:rPr lang="en-US" sz="1400" dirty="0"/>
              <a:t> </a:t>
            </a:r>
            <a:r>
              <a:rPr lang="en-US" sz="1400" dirty="0" err="1"/>
              <a:t>Anadkat</a:t>
            </a:r>
            <a:r>
              <a:rPr lang="en-US" sz="1400" dirty="0"/>
              <a:t>, B V </a:t>
            </a:r>
            <a:r>
              <a:rPr lang="en-US" sz="1400" dirty="0" err="1"/>
              <a:t>Monisha</a:t>
            </a:r>
            <a:r>
              <a:rPr lang="en-US" sz="1400" dirty="0"/>
              <a:t>, </a:t>
            </a:r>
            <a:r>
              <a:rPr lang="en-US" sz="1400" dirty="0" err="1"/>
              <a:t>Manasa</a:t>
            </a:r>
            <a:r>
              <a:rPr lang="en-US" sz="1400" dirty="0"/>
              <a:t> </a:t>
            </a:r>
            <a:r>
              <a:rPr lang="en-US" sz="1400" dirty="0" err="1"/>
              <a:t>Puthineedi</a:t>
            </a:r>
            <a:r>
              <a:rPr lang="en-US" sz="1400" dirty="0"/>
              <a:t>, Ankit Kumar Patnaik, Dr. Shekhar R, Riyaz Syed “Drone based Solid Waste Detection using Deep Learning &amp; Image Processing” Alliance International Conference on Artificial Intelligence and Machine Learning (AICAAM), on April 2019.</a:t>
            </a:r>
          </a:p>
          <a:p>
            <a:r>
              <a:rPr lang="en-US" sz="1400" dirty="0"/>
              <a:t> </a:t>
            </a:r>
          </a:p>
          <a:p>
            <a:r>
              <a:rPr lang="en-US" sz="1400" dirty="0"/>
              <a:t>K. Sai Prasad &amp; </a:t>
            </a:r>
            <a:r>
              <a:rPr lang="en-US" sz="1400" dirty="0" err="1"/>
              <a:t>Rajender</a:t>
            </a:r>
            <a:r>
              <a:rPr lang="en-US" sz="1400" dirty="0"/>
              <a:t> </a:t>
            </a:r>
            <a:r>
              <a:rPr lang="en-US" sz="1400" dirty="0" err="1"/>
              <a:t>Miryala</a:t>
            </a:r>
            <a:r>
              <a:rPr lang="en-US" sz="1400" dirty="0"/>
              <a:t> “Histopathological Image Classification Using Deep Learning Techniques” International Journal on Emerging Technologies 10(2): 467-473 (2019).</a:t>
            </a:r>
          </a:p>
          <a:p>
            <a:r>
              <a:rPr lang="en-US" sz="1400" dirty="0"/>
              <a:t> </a:t>
            </a:r>
          </a:p>
          <a:p>
            <a:r>
              <a:rPr lang="en-US" sz="1400" dirty="0"/>
              <a:t>Alvaro </a:t>
            </a:r>
            <a:r>
              <a:rPr lang="en-US" sz="1400" dirty="0" err="1"/>
              <a:t>Salmador</a:t>
            </a:r>
            <a:r>
              <a:rPr lang="en-US" sz="1400" dirty="0"/>
              <a:t>, Javier Pérez Cid, Ignacio Rodríguez </a:t>
            </a:r>
            <a:r>
              <a:rPr lang="en-US" sz="1400" dirty="0" err="1"/>
              <a:t>Novelle</a:t>
            </a:r>
            <a:r>
              <a:rPr lang="en-US" sz="1400" dirty="0"/>
              <a:t> “Intelligent Garbage Classifier” International Journal of Interactive Multimedia and Artificial Intelligence, Vol. 1, Nº 1, ISSN 1989-1660.</a:t>
            </a:r>
          </a:p>
          <a:p>
            <a:r>
              <a:rPr lang="en-US" sz="1400" dirty="0"/>
              <a:t> </a:t>
            </a:r>
          </a:p>
          <a:p>
            <a:r>
              <a:rPr lang="en-US" sz="1400" dirty="0"/>
              <a:t>Saravana </a:t>
            </a:r>
            <a:r>
              <a:rPr lang="en-US" sz="1400" dirty="0" err="1"/>
              <a:t>kannan</a:t>
            </a:r>
            <a:r>
              <a:rPr lang="en-US" sz="1400" dirty="0"/>
              <a:t> G, </a:t>
            </a:r>
            <a:r>
              <a:rPr lang="en-US" sz="1400" dirty="0" err="1"/>
              <a:t>Sasi</a:t>
            </a:r>
            <a:r>
              <a:rPr lang="en-US" sz="1400" dirty="0"/>
              <a:t> </a:t>
            </a:r>
            <a:r>
              <a:rPr lang="en-US" sz="1400" dirty="0" err="1"/>
              <a:t>kumar</a:t>
            </a:r>
            <a:r>
              <a:rPr lang="en-US" sz="1400" dirty="0"/>
              <a:t> S, </a:t>
            </a:r>
            <a:r>
              <a:rPr lang="en-US" sz="1400" dirty="0" err="1"/>
              <a:t>Ragavan</a:t>
            </a:r>
            <a:r>
              <a:rPr lang="en-US" sz="1400" dirty="0"/>
              <a:t> R, Balakrishnan M “Automatic Garbage Separation Robot Using Image Processing Technique” International Journal of Scientific and Research Publications, Volume 6, Issue 4, April 2016.</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itle 1048649"/>
          <p:cNvSpPr>
            <a:spLocks noGrp="1"/>
          </p:cNvSpPr>
          <p:nvPr>
            <p:ph type="title"/>
          </p:nvPr>
        </p:nvSpPr>
        <p:spPr>
          <a:xfrm>
            <a:off x="2748813" y="628830"/>
            <a:ext cx="3862193" cy="613200"/>
          </a:xfrm>
        </p:spPr>
        <p:txBody>
          <a:bodyPr/>
          <a:lstStyle/>
          <a:p>
            <a:r>
              <a:rPr lang="en-IN"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p:txBody>
      </p:sp>
      <p:sp>
        <p:nvSpPr>
          <p:cNvPr id="1048651" name="Text Placeholder 1048650"/>
          <p:cNvSpPr>
            <a:spLocks noGrp="1"/>
          </p:cNvSpPr>
          <p:nvPr>
            <p:ph type="body" idx="1"/>
          </p:nvPr>
        </p:nvSpPr>
        <p:spPr>
          <a:xfrm>
            <a:off x="659362" y="1746300"/>
            <a:ext cx="7825275" cy="2065209"/>
          </a:xfrm>
        </p:spPr>
        <p:txBody>
          <a:bodyPr/>
          <a:lstStyle/>
          <a:p>
            <a:r>
              <a:rPr lang="en-US" sz="1600" dirty="0">
                <a:latin typeface="Times New Roman" panose="02020603050405020304" pitchFamily="18" charset="0"/>
                <a:cs typeface="Times New Roman" panose="02020603050405020304" pitchFamily="18" charset="0"/>
              </a:rPr>
              <a:t>The Garbage collection become a major concern for the municipal department of the area. The garbage or waste materials are thrown to the road side areas. The tracking of Garbage waste becomes very important aspect of Smart cities under Waste Management. </a:t>
            </a:r>
          </a:p>
          <a:p>
            <a:pPr marL="1143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There should be an application which helps user to detect the garbage and notifies to the concern department about the garbage waste.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2097152" name="Google Shape;119;p22"/>
          <p:cNvPicPr preferRelativeResize="0">
            <a:picLocks/>
          </p:cNvPicPr>
          <p:nvPr/>
        </p:nvPicPr>
        <p:blipFill rotWithShape="1">
          <a:blip r:embed="rId3">
            <a:alphaModFix/>
          </a:blip>
          <a:srcRect/>
          <a:stretch>
            <a:fillRect/>
          </a:stretch>
        </p:blipFill>
        <p:spPr>
          <a:xfrm>
            <a:off x="1248575" y="372513"/>
            <a:ext cx="6213725" cy="439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itle 1048649"/>
          <p:cNvSpPr>
            <a:spLocks noGrp="1"/>
          </p:cNvSpPr>
          <p:nvPr>
            <p:ph type="title"/>
          </p:nvPr>
        </p:nvSpPr>
        <p:spPr>
          <a:xfrm>
            <a:off x="3325049" y="639587"/>
            <a:ext cx="2707889" cy="61320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1048651" name="Text Placeholder 1048650"/>
          <p:cNvSpPr>
            <a:spLocks noGrp="1"/>
          </p:cNvSpPr>
          <p:nvPr>
            <p:ph type="body" idx="1"/>
          </p:nvPr>
        </p:nvSpPr>
        <p:spPr>
          <a:xfrm>
            <a:off x="623400" y="1305337"/>
            <a:ext cx="7825275" cy="3397200"/>
          </a:xfrm>
        </p:spPr>
        <p:txBody>
          <a:bodyPr/>
          <a:lstStyle/>
          <a:p>
            <a:r>
              <a:rPr lang="en-US" sz="1600" dirty="0">
                <a:latin typeface="Times New Roman" panose="02020603050405020304" pitchFamily="18" charset="0"/>
                <a:cs typeface="Times New Roman" panose="02020603050405020304" pitchFamily="18" charset="0"/>
              </a:rPr>
              <a:t>In today’s world, garbage disposal has become a cause of major concern.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An astounding amount of 0.1 million tons of waste is generated each day in our country.</a:t>
            </a:r>
          </a:p>
          <a:p>
            <a:pPr marL="1143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Unfortunately, only 5% of this colossal amount of waste is recycled.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huge amount of waste that is generated gets disposed by means which have an adverse effect on the environment due to improper waste management.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Several advancements in technology has made it possible to convert waste items into useful sources of energy.</a:t>
            </a:r>
          </a:p>
        </p:txBody>
      </p:sp>
    </p:spTree>
    <p:extLst>
      <p:ext uri="{BB962C8B-B14F-4D97-AF65-F5344CB8AC3E}">
        <p14:creationId xmlns:p14="http://schemas.microsoft.com/office/powerpoint/2010/main" val="255252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itle 104865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Literature Survey</a:t>
            </a:r>
          </a:p>
        </p:txBody>
      </p:sp>
      <p:sp>
        <p:nvSpPr>
          <p:cNvPr id="1048653" name="Text Placeholder 1048652"/>
          <p:cNvSpPr>
            <a:spLocks noGrp="1"/>
          </p:cNvSpPr>
          <p:nvPr>
            <p:ph sz="half" idx="1"/>
          </p:nvPr>
        </p:nvSpPr>
        <p:spPr>
          <a:xfrm>
            <a:off x="592438" y="1314900"/>
            <a:ext cx="3886200" cy="3664506"/>
          </a:xfrm>
        </p:spPr>
        <p:txBody>
          <a:bodyPr>
            <a:normAutofit fontScale="55000" lnSpcReduction="20000"/>
          </a:bodyPr>
          <a:lstStyle/>
          <a:p>
            <a:pPr marL="114300" indent="0">
              <a:buNone/>
            </a:pPr>
            <a:r>
              <a:rPr lang="en-US" sz="1400" dirty="0"/>
              <a:t>	</a:t>
            </a:r>
            <a:r>
              <a:rPr lang="en-US" sz="2900" dirty="0">
                <a:latin typeface="Times New Roman" panose="02020603050405020304" pitchFamily="18" charset="0"/>
                <a:cs typeface="Times New Roman" panose="02020603050405020304" pitchFamily="18" charset="0"/>
              </a:rPr>
              <a:t>Manual Garbage Collection</a:t>
            </a:r>
            <a:r>
              <a:rPr lang="en-US" sz="2300" dirty="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 old method is used by anyone who pass through garbage in the roadside area.</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They generally try to call municipal corporation and give complaint for the same.</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Their calls are not answered always and many a time, location is also a proper for identifying the garbage heap.</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 success rate of the garbage collected cannot be predicted in this case. It might take lot many days to remove the waste garbage.</a:t>
            </a:r>
          </a:p>
          <a:p>
            <a:pPr marL="114300" indent="0">
              <a:buNone/>
            </a:pPr>
            <a:endParaRPr lang="en-US" sz="2300" dirty="0">
              <a:latin typeface="Times New Roman" panose="02020603050405020304" pitchFamily="18" charset="0"/>
              <a:cs typeface="Times New Roman" panose="02020603050405020304" pitchFamily="18" charset="0"/>
            </a:endParaRPr>
          </a:p>
          <a:p>
            <a:pPr marL="114300" indent="0">
              <a:buNone/>
            </a:pPr>
            <a:r>
              <a:rPr lang="en-US" sz="1400" dirty="0"/>
              <a:t>	</a:t>
            </a:r>
          </a:p>
        </p:txBody>
      </p:sp>
      <p:sp>
        <p:nvSpPr>
          <p:cNvPr id="2" name="Content Placeholder 1">
            <a:extLst>
              <a:ext uri="{FF2B5EF4-FFF2-40B4-BE49-F238E27FC236}">
                <a16:creationId xmlns:a16="http://schemas.microsoft.com/office/drawing/2014/main" id="{7BB0868B-0F16-47A1-8F20-BF9DD7FBB144}"/>
              </a:ext>
            </a:extLst>
          </p:cNvPr>
          <p:cNvSpPr>
            <a:spLocks noGrp="1"/>
          </p:cNvSpPr>
          <p:nvPr>
            <p:ph sz="half" idx="2"/>
          </p:nvPr>
        </p:nvSpPr>
        <p:spPr>
          <a:xfrm>
            <a:off x="5027502" y="1314900"/>
            <a:ext cx="3886200" cy="3263504"/>
          </a:xfrm>
        </p:spPr>
        <p:txBody>
          <a:bodyPr>
            <a:normAutofit fontScale="55000" lnSpcReduction="20000"/>
          </a:bodyPr>
          <a:lstStyle/>
          <a:p>
            <a:pPr marL="114300" indent="0" algn="ctr">
              <a:buNone/>
            </a:pPr>
            <a:r>
              <a:rPr lang="en-US" sz="2900" dirty="0">
                <a:latin typeface="Times New Roman" panose="02020603050405020304" pitchFamily="18" charset="0"/>
                <a:cs typeface="Times New Roman" panose="02020603050405020304" pitchFamily="18" charset="0"/>
              </a:rPr>
              <a:t>Waste Garbage Segregation</a:t>
            </a:r>
          </a:p>
          <a:p>
            <a:r>
              <a:rPr lang="en-US" sz="2500" dirty="0">
                <a:latin typeface="Times New Roman" panose="02020603050405020304" pitchFamily="18" charset="0"/>
                <a:cs typeface="Times New Roman" panose="02020603050405020304" pitchFamily="18" charset="0"/>
              </a:rPr>
              <a:t>This Method is used to segregate the waste garbage upon dry and wet garbage.</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Garbage segregation can be performed with the help of IOT, Image Processing.</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There ae many industries which use these technologies for garbage separation.</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Dry waste includes things like wood, metal, glass and wet waste include vegetable waste, raw materials.</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itle 1048653"/>
          <p:cNvSpPr>
            <a:spLocks noGrp="1"/>
          </p:cNvSpPr>
          <p:nvPr>
            <p:ph type="title"/>
          </p:nvPr>
        </p:nvSpPr>
        <p:spPr>
          <a:xfrm>
            <a:off x="2673900" y="597425"/>
            <a:ext cx="3537714" cy="613200"/>
          </a:xfrm>
        </p:spPr>
        <p:txBody>
          <a:bodyPr/>
          <a:lstStyle/>
          <a:p>
            <a:r>
              <a:rPr lang="en-US" dirty="0">
                <a:latin typeface="Times New Roman" panose="02020603050405020304" pitchFamily="18" charset="0"/>
                <a:cs typeface="Times New Roman" panose="02020603050405020304" pitchFamily="18" charset="0"/>
              </a:rPr>
              <a:t>Proposed System</a:t>
            </a:r>
          </a:p>
        </p:txBody>
      </p:sp>
      <p:sp>
        <p:nvSpPr>
          <p:cNvPr id="1048655" name="Text Placeholder 1048654"/>
          <p:cNvSpPr>
            <a:spLocks noGrp="1"/>
          </p:cNvSpPr>
          <p:nvPr>
            <p:ph type="body" idx="1"/>
          </p:nvPr>
        </p:nvSpPr>
        <p:spPr>
          <a:xfrm>
            <a:off x="387900" y="1448553"/>
            <a:ext cx="8520600" cy="3349783"/>
          </a:xfrm>
        </p:spPr>
        <p:txBody>
          <a:bodyPr/>
          <a:lstStyle/>
          <a:p>
            <a:r>
              <a:rPr lang="en-US" sz="1600" dirty="0">
                <a:latin typeface="Times New Roman" panose="02020603050405020304" pitchFamily="18" charset="0"/>
                <a:cs typeface="Times New Roman" panose="02020603050405020304" pitchFamily="18" charset="0"/>
              </a:rPr>
              <a:t>This Method is very easy and helpful for everyone to keep surrounding clean.</a:t>
            </a:r>
          </a:p>
          <a:p>
            <a:pPr marL="114300" indent="0">
              <a:buNone/>
            </a:pP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Our Application clicks an image and detects the garbage from the image.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If the garbage is detected from the image then GPS location of the garbage from the app will be send to the concern department so that they will come and remove the waste garbage from the particular location.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will help us to keep our surroundings neat and clean. </a:t>
            </a:r>
          </a:p>
          <a:p>
            <a:pPr marL="11430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model is trained from </a:t>
            </a:r>
            <a:r>
              <a:rPr lang="en-US" sz="1600" dirty="0" err="1">
                <a:latin typeface="Times New Roman" panose="02020603050405020304" pitchFamily="18" charset="0"/>
                <a:cs typeface="Times New Roman" panose="02020603050405020304" pitchFamily="18" charset="0"/>
              </a:rPr>
              <a:t>AutoML</a:t>
            </a:r>
            <a:r>
              <a:rPr lang="en-US" sz="1600" dirty="0">
                <a:latin typeface="Times New Roman" panose="02020603050405020304" pitchFamily="18" charset="0"/>
                <a:cs typeface="Times New Roman" panose="02020603050405020304" pitchFamily="18" charset="0"/>
              </a:rPr>
              <a:t> Edge with the accuracy of more than 75%.</a:t>
            </a:r>
          </a:p>
          <a:p>
            <a:pPr marL="114300" indent="0">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1048618" name="Google Shape;74;p15"/>
          <p:cNvSpPr txBox="1">
            <a:spLocks noGrp="1"/>
          </p:cNvSpPr>
          <p:nvPr>
            <p:ph type="title"/>
          </p:nvPr>
        </p:nvSpPr>
        <p:spPr>
          <a:xfrm>
            <a:off x="511722" y="1063735"/>
            <a:ext cx="3907877" cy="240336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dirty="0">
                <a:solidFill>
                  <a:schemeClr val="tx1"/>
                </a:solidFill>
                <a:latin typeface="Times New Roman"/>
                <a:ea typeface="Times New Roman"/>
                <a:cs typeface="Times New Roman"/>
                <a:sym typeface="Times New Roman"/>
              </a:rPr>
              <a:t>ARCHITECTURE OF </a:t>
            </a:r>
            <a:br>
              <a:rPr lang="en-US" sz="3600" dirty="0">
                <a:solidFill>
                  <a:schemeClr val="tx1"/>
                </a:solidFill>
                <a:latin typeface="Times New Roman"/>
                <a:ea typeface="Times New Roman"/>
                <a:cs typeface="Times New Roman"/>
                <a:sym typeface="Times New Roman"/>
              </a:rPr>
            </a:br>
            <a:r>
              <a:rPr lang="en-US" sz="3600" dirty="0">
                <a:solidFill>
                  <a:schemeClr val="tx1"/>
                </a:solidFill>
                <a:latin typeface="Times New Roman"/>
                <a:ea typeface="Times New Roman"/>
                <a:cs typeface="Times New Roman"/>
                <a:sym typeface="Times New Roman"/>
              </a:rPr>
              <a:t>THE </a:t>
            </a:r>
            <a:br>
              <a:rPr lang="en-US" sz="3600" dirty="0">
                <a:solidFill>
                  <a:schemeClr val="tx1"/>
                </a:solidFill>
                <a:latin typeface="Times New Roman"/>
                <a:ea typeface="Times New Roman"/>
                <a:cs typeface="Times New Roman"/>
                <a:sym typeface="Times New Roman"/>
              </a:rPr>
            </a:br>
            <a:r>
              <a:rPr lang="en-US" sz="3600" dirty="0">
                <a:solidFill>
                  <a:schemeClr val="tx1"/>
                </a:solidFill>
                <a:latin typeface="Times New Roman"/>
                <a:ea typeface="Times New Roman"/>
                <a:cs typeface="Times New Roman"/>
                <a:sym typeface="Times New Roman"/>
              </a:rPr>
              <a:t>PROJECT</a:t>
            </a:r>
            <a:br>
              <a:rPr lang="en-US" sz="3200" dirty="0">
                <a:solidFill>
                  <a:schemeClr val="tx1"/>
                </a:solidFill>
                <a:latin typeface="Times New Roman"/>
                <a:ea typeface="Times New Roman"/>
                <a:cs typeface="Times New Roman"/>
                <a:sym typeface="Times New Roman"/>
              </a:rPr>
            </a:br>
            <a:endParaRPr lang="en-US" sz="3200" dirty="0">
              <a:solidFill>
                <a:schemeClr val="tx1"/>
              </a:solidFill>
              <a:latin typeface="Times New Roman"/>
              <a:ea typeface="Times New Roman"/>
              <a:cs typeface="Times New Roman"/>
              <a:sym typeface="Times New Roman"/>
            </a:endParaRPr>
          </a:p>
        </p:txBody>
      </p:sp>
      <p:pic>
        <p:nvPicPr>
          <p:cNvPr id="2097156" name="Google Shape;75;p15"/>
          <p:cNvPicPr preferRelativeResize="0">
            <a:picLocks/>
          </p:cNvPicPr>
          <p:nvPr/>
        </p:nvPicPr>
        <p:blipFill rotWithShape="1">
          <a:blip r:embed="rId3">
            <a:alphaModFix/>
          </a:blip>
          <a:srcRect/>
          <a:stretch>
            <a:fillRect/>
          </a:stretch>
        </p:blipFill>
        <p:spPr>
          <a:xfrm>
            <a:off x="4724402" y="399464"/>
            <a:ext cx="3609973" cy="44582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1048621" name="Google Shape;80;p1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3600" dirty="0">
                <a:solidFill>
                  <a:schemeClr val="tx1"/>
                </a:solidFill>
                <a:latin typeface="Times New Roman"/>
                <a:ea typeface="Times New Roman"/>
                <a:cs typeface="Times New Roman"/>
                <a:sym typeface="Times New Roman"/>
              </a:rPr>
              <a:t>MODULES OF THE PROJECT</a:t>
            </a:r>
            <a:br>
              <a:rPr lang="en-US" sz="3200" dirty="0">
                <a:solidFill>
                  <a:schemeClr val="tx1"/>
                </a:solidFill>
                <a:latin typeface="Times New Roman"/>
                <a:ea typeface="Times New Roman"/>
                <a:cs typeface="Times New Roman"/>
                <a:sym typeface="Times New Roman"/>
              </a:rPr>
            </a:br>
            <a:endParaRPr lang="en-US" sz="3200" dirty="0">
              <a:solidFill>
                <a:schemeClr val="tx1"/>
              </a:solidFill>
              <a:latin typeface="Times New Roman"/>
              <a:ea typeface="Times New Roman"/>
              <a:cs typeface="Times New Roman"/>
              <a:sym typeface="Times New Roman"/>
            </a:endParaRPr>
          </a:p>
        </p:txBody>
      </p:sp>
      <p:pic>
        <p:nvPicPr>
          <p:cNvPr id="2097157" name="Google Shape;81;p16"/>
          <p:cNvPicPr preferRelativeResize="0">
            <a:picLocks/>
          </p:cNvPicPr>
          <p:nvPr/>
        </p:nvPicPr>
        <p:blipFill rotWithShape="1">
          <a:blip r:embed="rId3">
            <a:alphaModFix/>
          </a:blip>
          <a:srcRect/>
          <a:stretch>
            <a:fillRect/>
          </a:stretch>
        </p:blipFill>
        <p:spPr>
          <a:xfrm>
            <a:off x="840441" y="1473573"/>
            <a:ext cx="2422712" cy="2840421"/>
          </a:xfrm>
          <a:prstGeom prst="rect">
            <a:avLst/>
          </a:prstGeom>
          <a:noFill/>
          <a:ln>
            <a:noFill/>
          </a:ln>
        </p:spPr>
      </p:pic>
      <p:pic>
        <p:nvPicPr>
          <p:cNvPr id="2097158" name="Google Shape;82;p16"/>
          <p:cNvPicPr preferRelativeResize="0">
            <a:picLocks/>
          </p:cNvPicPr>
          <p:nvPr/>
        </p:nvPicPr>
        <p:blipFill rotWithShape="1">
          <a:blip r:embed="rId4">
            <a:alphaModFix/>
          </a:blip>
          <a:srcRect/>
          <a:stretch>
            <a:fillRect/>
          </a:stretch>
        </p:blipFill>
        <p:spPr>
          <a:xfrm>
            <a:off x="5286934" y="1631576"/>
            <a:ext cx="2227961" cy="2612092"/>
          </a:xfrm>
          <a:prstGeom prst="rect">
            <a:avLst/>
          </a:prstGeom>
          <a:noFill/>
          <a:ln>
            <a:noFill/>
          </a:ln>
        </p:spPr>
      </p:pic>
      <p:cxnSp>
        <p:nvCxnSpPr>
          <p:cNvPr id="3145729" name="Google Shape;83;p16"/>
          <p:cNvCxnSpPr>
            <a:cxnSpLocks/>
          </p:cNvCxnSpPr>
          <p:nvPr/>
        </p:nvCxnSpPr>
        <p:spPr>
          <a:xfrm>
            <a:off x="3263153" y="2689412"/>
            <a:ext cx="2023781" cy="0"/>
          </a:xfrm>
          <a:prstGeom prst="straightConnector1">
            <a:avLst/>
          </a:prstGeom>
          <a:noFill/>
          <a:ln w="57150" cap="flat" cmpd="sng">
            <a:solidFill>
              <a:schemeClr val="dk1"/>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CBE3-31B2-4912-828C-89DDA1756C10}"/>
              </a:ext>
            </a:extLst>
          </p:cNvPr>
          <p:cNvSpPr>
            <a:spLocks noGrp="1"/>
          </p:cNvSpPr>
          <p:nvPr>
            <p:ph type="title"/>
          </p:nvPr>
        </p:nvSpPr>
        <p:spPr/>
        <p:txBody>
          <a:bodyPr/>
          <a:lstStyle/>
          <a:p>
            <a:r>
              <a:rPr lang="en-IN" dirty="0">
                <a:solidFill>
                  <a:schemeClr val="tx1"/>
                </a:solidFill>
              </a:rPr>
              <a:t>Model Evaluation</a:t>
            </a:r>
            <a:endParaRPr lang="en-US" dirty="0">
              <a:solidFill>
                <a:schemeClr val="tx1"/>
              </a:solidFill>
            </a:endParaRPr>
          </a:p>
        </p:txBody>
      </p:sp>
      <p:pic>
        <p:nvPicPr>
          <p:cNvPr id="4" name="Picture 3">
            <a:extLst>
              <a:ext uri="{FF2B5EF4-FFF2-40B4-BE49-F238E27FC236}">
                <a16:creationId xmlns:a16="http://schemas.microsoft.com/office/drawing/2014/main" id="{223E3C49-B7C0-4028-B5F2-97FCFBFA71B3}"/>
              </a:ext>
            </a:extLst>
          </p:cNvPr>
          <p:cNvPicPr/>
          <p:nvPr/>
        </p:nvPicPr>
        <p:blipFill rotWithShape="1">
          <a:blip r:embed="rId3"/>
          <a:srcRect l="19904" t="12884" r="1292" b="23085"/>
          <a:stretch/>
        </p:blipFill>
        <p:spPr bwMode="auto">
          <a:xfrm>
            <a:off x="206925" y="1275500"/>
            <a:ext cx="4933949" cy="35087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72CD667-E647-48FB-B034-47A147947B03}"/>
              </a:ext>
            </a:extLst>
          </p:cNvPr>
          <p:cNvPicPr/>
          <p:nvPr/>
        </p:nvPicPr>
        <p:blipFill rotWithShape="1">
          <a:blip r:embed="rId4"/>
          <a:srcRect l="18741" t="20912" r="24350" b="26909"/>
          <a:stretch/>
        </p:blipFill>
        <p:spPr bwMode="auto">
          <a:xfrm>
            <a:off x="3947624" y="1275499"/>
            <a:ext cx="4955625" cy="35086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518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3DBE1-734E-4B0F-8142-D21D77D4773B}"/>
              </a:ext>
            </a:extLst>
          </p:cNvPr>
          <p:cNvPicPr/>
          <p:nvPr/>
        </p:nvPicPr>
        <p:blipFill rotWithShape="1">
          <a:blip r:embed="rId3"/>
          <a:srcRect l="18923" t="25144" r="19662" b="26738"/>
          <a:stretch/>
        </p:blipFill>
        <p:spPr bwMode="auto">
          <a:xfrm>
            <a:off x="238126" y="1219201"/>
            <a:ext cx="5981700" cy="334327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92D01F9-4056-4FF7-9584-CD67B57D78D4}"/>
              </a:ext>
            </a:extLst>
          </p:cNvPr>
          <p:cNvPicPr/>
          <p:nvPr/>
        </p:nvPicPr>
        <p:blipFill rotWithShape="1">
          <a:blip r:embed="rId4"/>
          <a:srcRect l="18813" t="20342" r="19441" b="29752"/>
          <a:stretch/>
        </p:blipFill>
        <p:spPr bwMode="auto">
          <a:xfrm>
            <a:off x="3771900" y="1235075"/>
            <a:ext cx="5133975" cy="3365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245581"/>
      </p:ext>
    </p:extLst>
  </p:cSld>
  <p:clrMapOvr>
    <a:masterClrMapping/>
  </p:clrMapOvr>
</p:sld>
</file>

<file path=ppt/theme/_rels/them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3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Basis">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7.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8.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5535</TotalTime>
  <Words>1290</Words>
  <Application>Microsoft Office PowerPoint</Application>
  <PresentationFormat>On-screen Show (16:9)</PresentationFormat>
  <Paragraphs>150</Paragraphs>
  <Slides>20</Slides>
  <Notes>18</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20</vt:i4>
      </vt:variant>
    </vt:vector>
  </HeadingPairs>
  <TitlesOfParts>
    <vt:vector size="38" baseType="lpstr">
      <vt:lpstr>Wingdings 3</vt:lpstr>
      <vt:lpstr>Times New Roman</vt:lpstr>
      <vt:lpstr>Old Standard TT</vt:lpstr>
      <vt:lpstr>Century Gothic</vt:lpstr>
      <vt:lpstr>Calibri</vt:lpstr>
      <vt:lpstr>Noto Sans Symbols</vt:lpstr>
      <vt:lpstr>Garamond</vt:lpstr>
      <vt:lpstr>Arial</vt:lpstr>
      <vt:lpstr>Calibri Light</vt:lpstr>
      <vt:lpstr>Corbel</vt:lpstr>
      <vt:lpstr>Office Theme</vt:lpstr>
      <vt:lpstr>Retrospect</vt:lpstr>
      <vt:lpstr>1_Retrospect</vt:lpstr>
      <vt:lpstr>2_Retrospect</vt:lpstr>
      <vt:lpstr>3_Retrospect</vt:lpstr>
      <vt:lpstr>Basis</vt:lpstr>
      <vt:lpstr>Organic</vt:lpstr>
      <vt:lpstr>Wisp</vt:lpstr>
      <vt:lpstr>      Garbage Waste Detection using Image Processing </vt:lpstr>
      <vt:lpstr>Problem Statement</vt:lpstr>
      <vt:lpstr>Introduction</vt:lpstr>
      <vt:lpstr>Literature Survey</vt:lpstr>
      <vt:lpstr>Proposed System</vt:lpstr>
      <vt:lpstr>ARCHITECTURE OF  THE  PROJECT </vt:lpstr>
      <vt:lpstr>MODULES OF THE PROJECT </vt:lpstr>
      <vt:lpstr>Model Evaluation</vt:lpstr>
      <vt:lpstr>PowerPoint Presentation</vt:lpstr>
      <vt:lpstr>Confusion Matrix</vt:lpstr>
      <vt:lpstr>Algorithms (Model Creation)</vt:lpstr>
      <vt:lpstr>Technology </vt:lpstr>
      <vt:lpstr>Datasets</vt:lpstr>
      <vt:lpstr>PowerPoint Presentation</vt:lpstr>
      <vt:lpstr>Output Screenshots</vt:lpstr>
      <vt:lpstr>Evaluation (OUTPUT)</vt:lpstr>
      <vt:lpstr>CONCLUSION </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Waste Detection using Image Processing</dc:title>
  <dc:creator>RMX1801</dc:creator>
  <cp:lastModifiedBy>Ganesh Nyaupane</cp:lastModifiedBy>
  <cp:revision>42</cp:revision>
  <dcterms:created xsi:type="dcterms:W3CDTF">2020-04-11T12:43:33Z</dcterms:created>
  <dcterms:modified xsi:type="dcterms:W3CDTF">2020-06-04T06:17:58Z</dcterms:modified>
</cp:coreProperties>
</file>